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4" r:id="rId3"/>
    <p:sldId id="257" r:id="rId4"/>
    <p:sldId id="285" r:id="rId5"/>
    <p:sldId id="286" r:id="rId6"/>
    <p:sldId id="287" r:id="rId7"/>
    <p:sldId id="258"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73" r:id="rId21"/>
    <p:sldId id="274" r:id="rId22"/>
    <p:sldId id="275" r:id="rId23"/>
    <p:sldId id="276" r:id="rId24"/>
    <p:sldId id="272" r:id="rId25"/>
    <p:sldId id="277" r:id="rId26"/>
    <p:sldId id="278" r:id="rId27"/>
    <p:sldId id="288" r:id="rId28"/>
    <p:sldId id="279" r:id="rId29"/>
    <p:sldId id="280" r:id="rId30"/>
    <p:sldId id="281" r:id="rId31"/>
    <p:sldId id="282" r:id="rId32"/>
    <p:sldId id="283"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5" autoAdjust="0"/>
    <p:restoredTop sz="94660"/>
  </p:normalViewPr>
  <p:slideViewPr>
    <p:cSldViewPr snapToGrid="0">
      <p:cViewPr varScale="1">
        <p:scale>
          <a:sx n="87" d="100"/>
          <a:sy n="87" d="100"/>
        </p:scale>
        <p:origin x="34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329151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54337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272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56732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118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3082656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57863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9128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43828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08EA1A-375C-4174-B580-8A8F26D6C040}" type="datetimeFigureOut">
              <a:rPr lang="it-IT" smtClean="0"/>
              <a:t>07/04/2024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250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208EA1A-375C-4174-B580-8A8F26D6C040}" type="datetimeFigureOut">
              <a:rPr lang="it-IT" smtClean="0"/>
              <a:t>07/04/2024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92152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208EA1A-375C-4174-B580-8A8F26D6C040}" type="datetimeFigureOut">
              <a:rPr lang="it-IT" smtClean="0"/>
              <a:t>07/04/2024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04763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208EA1A-375C-4174-B580-8A8F26D6C040}" type="datetimeFigureOut">
              <a:rPr lang="it-IT" smtClean="0"/>
              <a:t>07/04/2024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320966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8EA1A-375C-4174-B580-8A8F26D6C040}" type="datetimeFigureOut">
              <a:rPr lang="it-IT" smtClean="0"/>
              <a:t>07/04/2024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15160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208EA1A-375C-4174-B580-8A8F26D6C040}" type="datetimeFigureOut">
              <a:rPr lang="it-IT" smtClean="0"/>
              <a:t>07/04/2024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222560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208EA1A-375C-4174-B580-8A8F26D6C040}" type="datetimeFigureOut">
              <a:rPr lang="it-IT" smtClean="0"/>
              <a:t>07/04/2024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0C15A18-60D2-44F8-B47B-0CAC80335D14}" type="slidenum">
              <a:rPr lang="it-IT" smtClean="0"/>
              <a:t>‹N›</a:t>
            </a:fld>
            <a:endParaRPr lang="it-IT"/>
          </a:p>
        </p:txBody>
      </p:sp>
    </p:spTree>
    <p:extLst>
      <p:ext uri="{BB962C8B-B14F-4D97-AF65-F5344CB8AC3E}">
        <p14:creationId xmlns:p14="http://schemas.microsoft.com/office/powerpoint/2010/main" val="364603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8EA1A-375C-4174-B580-8A8F26D6C040}" type="datetimeFigureOut">
              <a:rPr lang="it-IT" smtClean="0"/>
              <a:t>07/04/2024</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0C15A18-60D2-44F8-B47B-0CAC80335D14}" type="slidenum">
              <a:rPr lang="it-IT" smtClean="0"/>
              <a:t>‹N›</a:t>
            </a:fld>
            <a:endParaRPr lang="it-IT"/>
          </a:p>
        </p:txBody>
      </p:sp>
    </p:spTree>
    <p:extLst>
      <p:ext uri="{BB962C8B-B14F-4D97-AF65-F5344CB8AC3E}">
        <p14:creationId xmlns:p14="http://schemas.microsoft.com/office/powerpoint/2010/main" val="23919518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odysseus.culture.gr/a/1/12/ea121.htm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britishmuseum.org/about_us/news_and_press/statements/parthenon_sculptures.aspx"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www.artnews.com/art-news/news/british-museum-confirms-secret-talks-greece-parthenon-marbles-1234652669/"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0EofA5UtdM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7C638-69C0-4442-AAA8-97A0517D647A}"/>
              </a:ext>
            </a:extLst>
          </p:cNvPr>
          <p:cNvSpPr>
            <a:spLocks noGrp="1"/>
          </p:cNvSpPr>
          <p:nvPr>
            <p:ph type="ctrTitle"/>
          </p:nvPr>
        </p:nvSpPr>
        <p:spPr>
          <a:xfrm>
            <a:off x="1344229" y="713984"/>
            <a:ext cx="7766936" cy="2642586"/>
          </a:xfrm>
          <a:ln>
            <a:solidFill>
              <a:schemeClr val="accent1">
                <a:lumMod val="50000"/>
              </a:schemeClr>
            </a:solidFill>
          </a:ln>
        </p:spPr>
        <p:txBody>
          <a:bodyPr/>
          <a:lstStyle/>
          <a:p>
            <a:pPr algn="ctr"/>
            <a:r>
              <a:rPr lang="it-IT" dirty="0"/>
              <a:t> </a:t>
            </a:r>
            <a:r>
              <a:rPr lang="it-IT" dirty="0">
                <a:latin typeface="Incised901 Ct BT" panose="020B0904030504030204" pitchFamily="34" charset="0"/>
              </a:rPr>
              <a:t>La proprietà dei beni culturali</a:t>
            </a:r>
          </a:p>
        </p:txBody>
      </p:sp>
      <p:sp>
        <p:nvSpPr>
          <p:cNvPr id="3" name="Sottotitolo 2">
            <a:extLst>
              <a:ext uri="{FF2B5EF4-FFF2-40B4-BE49-F238E27FC236}">
                <a16:creationId xmlns:a16="http://schemas.microsoft.com/office/drawing/2014/main" id="{A49A9CB3-1CFF-4E66-ADF5-0342EC64A268}"/>
              </a:ext>
            </a:extLst>
          </p:cNvPr>
          <p:cNvSpPr>
            <a:spLocks noGrp="1"/>
          </p:cNvSpPr>
          <p:nvPr>
            <p:ph type="subTitle" idx="1"/>
          </p:nvPr>
        </p:nvSpPr>
        <p:spPr/>
        <p:txBody>
          <a:bodyPr>
            <a:normAutofit/>
          </a:bodyPr>
          <a:lstStyle/>
          <a:p>
            <a:pPr algn="ctr"/>
            <a:r>
              <a:rPr lang="it-IT" sz="3200" b="1" dirty="0">
                <a:solidFill>
                  <a:schemeClr val="accent6">
                    <a:lumMod val="75000"/>
                  </a:schemeClr>
                </a:solidFill>
                <a:latin typeface="Incised901 Ct BT" panose="020B0904030504030204" pitchFamily="34" charset="0"/>
              </a:rPr>
              <a:t>di C. Suarato</a:t>
            </a:r>
          </a:p>
        </p:txBody>
      </p:sp>
    </p:spTree>
    <p:extLst>
      <p:ext uri="{BB962C8B-B14F-4D97-AF65-F5344CB8AC3E}">
        <p14:creationId xmlns:p14="http://schemas.microsoft.com/office/powerpoint/2010/main" val="2443774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87722-910C-43F1-9593-0A8118CAE714}"/>
              </a:ext>
            </a:extLst>
          </p:cNvPr>
          <p:cNvSpPr>
            <a:spLocks noGrp="1"/>
          </p:cNvSpPr>
          <p:nvPr>
            <p:ph type="title"/>
          </p:nvPr>
        </p:nvSpPr>
        <p:spPr>
          <a:xfrm>
            <a:off x="2731602" y="201461"/>
            <a:ext cx="4596123" cy="605424"/>
          </a:xfrm>
        </p:spPr>
        <p:txBody>
          <a:bodyPr>
            <a:normAutofit fontScale="90000"/>
          </a:bodyPr>
          <a:lstStyle/>
          <a:p>
            <a:r>
              <a:rPr lang="it-IT" dirty="0">
                <a:solidFill>
                  <a:srgbClr val="00B0F0"/>
                </a:solidFill>
                <a:latin typeface="Incised901 Ct BT" panose="020B0904030504030204" pitchFamily="34" charset="0"/>
              </a:rPr>
              <a:t>Il Neoclassicismo</a:t>
            </a:r>
            <a:endParaRPr lang="it-IT" dirty="0">
              <a:solidFill>
                <a:srgbClr val="00B0F0"/>
              </a:solidFill>
            </a:endParaRPr>
          </a:p>
        </p:txBody>
      </p:sp>
      <p:sp>
        <p:nvSpPr>
          <p:cNvPr id="3" name="Titolo 1">
            <a:extLst>
              <a:ext uri="{FF2B5EF4-FFF2-40B4-BE49-F238E27FC236}">
                <a16:creationId xmlns:a16="http://schemas.microsoft.com/office/drawing/2014/main" id="{92C9F645-9B16-4ED9-8296-098345CDE8B0}"/>
              </a:ext>
            </a:extLst>
          </p:cNvPr>
          <p:cNvSpPr txBox="1">
            <a:spLocks/>
          </p:cNvSpPr>
          <p:nvPr/>
        </p:nvSpPr>
        <p:spPr>
          <a:xfrm>
            <a:off x="372301" y="918575"/>
            <a:ext cx="9314724" cy="5737964"/>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800" dirty="0"/>
              <a:t>La scoperta degli Scavi di Ercolano e Pompei, nel 1738 e nel 1748, aveva dato l’avvio al «</a:t>
            </a:r>
            <a:r>
              <a:rPr lang="it-IT" sz="2800" dirty="0" err="1"/>
              <a:t>Grand</a:t>
            </a:r>
            <a:r>
              <a:rPr lang="it-IT" sz="2800" dirty="0"/>
              <a:t> Tour», un viaggio che si faceva in Italia per venire a conoscere le opere d’arte classiche ritrovate.</a:t>
            </a:r>
          </a:p>
          <a:p>
            <a:pPr marL="457200" indent="-457200" algn="just">
              <a:buFont typeface="Arial" panose="020B0604020202020204" pitchFamily="34" charset="0"/>
              <a:buChar char="•"/>
            </a:pPr>
            <a:r>
              <a:rPr lang="it-IT" sz="2800" dirty="0"/>
              <a:t>In arte ci fu dunque un ritorno alle forme classiche dell’arte greca e romana. La migliore arte era considerata quella greca e romana e si cominciarono a compiere viaggi di studio anche in Grecia.</a:t>
            </a:r>
          </a:p>
          <a:p>
            <a:pPr marL="457200" indent="-457200" algn="just">
              <a:buFont typeface="Arial" panose="020B0604020202020204" pitchFamily="34" charset="0"/>
              <a:buChar char="•"/>
            </a:pPr>
            <a:r>
              <a:rPr lang="it-IT" sz="2800" dirty="0"/>
              <a:t>La Grecia nel frattempo era sottomessa ai Turchi, in guerra con i Veneziani (nel 1767 il Partenone, diventato una polveriera, era stato bombardato) e con Napoleone, che stava conquistando l’Europa intera, depredando le opere d’arte di ogni Paese che conquistava e portandole a Parigi</a:t>
            </a:r>
          </a:p>
          <a:p>
            <a:pPr marL="457200" indent="-457200" algn="just">
              <a:buFont typeface="Arial" panose="020B0604020202020204" pitchFamily="34" charset="0"/>
              <a:buChar char="•"/>
            </a:pPr>
            <a:r>
              <a:rPr lang="it-IT" sz="2800" dirty="0"/>
              <a:t>Non c’era, come oggi, una normativa che impediva ciò.</a:t>
            </a:r>
          </a:p>
        </p:txBody>
      </p:sp>
    </p:spTree>
    <p:extLst>
      <p:ext uri="{BB962C8B-B14F-4D97-AF65-F5344CB8AC3E}">
        <p14:creationId xmlns:p14="http://schemas.microsoft.com/office/powerpoint/2010/main" val="8364762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2C9F645-9B16-4ED9-8296-098345CDE8B0}"/>
              </a:ext>
            </a:extLst>
          </p:cNvPr>
          <p:cNvSpPr txBox="1">
            <a:spLocks/>
          </p:cNvSpPr>
          <p:nvPr/>
        </p:nvSpPr>
        <p:spPr>
          <a:xfrm>
            <a:off x="159528" y="560018"/>
            <a:ext cx="9314724" cy="57379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800" dirty="0">
                <a:solidFill>
                  <a:schemeClr val="accent6">
                    <a:lumMod val="50000"/>
                  </a:schemeClr>
                </a:solidFill>
              </a:rPr>
              <a:t>Lord Elgin venne nominato nel 1799 ambasciatore e ministro plenipotenziario inglese presso la Sublime Porta, cioè presso l’impero ottomano. </a:t>
            </a:r>
          </a:p>
          <a:p>
            <a:pPr marL="457200" indent="-457200" algn="just">
              <a:buFont typeface="Arial" panose="020B0604020202020204" pitchFamily="34" charset="0"/>
              <a:buChar char="•"/>
            </a:pPr>
            <a:r>
              <a:rPr lang="it-IT" sz="2800" dirty="0">
                <a:solidFill>
                  <a:schemeClr val="accent6">
                    <a:lumMod val="50000"/>
                  </a:schemeClr>
                </a:solidFill>
              </a:rPr>
              <a:t>Il suo intento era anche quello di riportare calchi e disegni, al fine di «largire benefizio al perfezionamento del gusto in Inghilterra». </a:t>
            </a:r>
          </a:p>
          <a:p>
            <a:pPr marL="457200" indent="-457200" algn="just">
              <a:buFont typeface="Arial" panose="020B0604020202020204" pitchFamily="34" charset="0"/>
              <a:buChar char="•"/>
            </a:pPr>
            <a:r>
              <a:rPr lang="it-IT" sz="2800" dirty="0">
                <a:solidFill>
                  <a:schemeClr val="accent6">
                    <a:lumMod val="50000"/>
                  </a:schemeClr>
                </a:solidFill>
              </a:rPr>
              <a:t>Lord Elgin sosta a Palermo presso lord Hamilton, ambasciatore presso la corte dei Borboni, che gli suggerì di portare con sé il vedutista Giovan Battista </a:t>
            </a:r>
            <a:r>
              <a:rPr lang="it-IT" sz="2800" dirty="0" err="1">
                <a:solidFill>
                  <a:schemeClr val="accent6">
                    <a:lumMod val="50000"/>
                  </a:schemeClr>
                </a:solidFill>
              </a:rPr>
              <a:t>Lusieri</a:t>
            </a:r>
            <a:r>
              <a:rPr lang="it-IT" sz="2800" dirty="0">
                <a:solidFill>
                  <a:schemeClr val="accent6">
                    <a:lumMod val="50000"/>
                  </a:schemeClr>
                </a:solidFill>
              </a:rPr>
              <a:t>, che rimase poi con lui ad Atene per oltre 20 anni, disegnando e sovrintendendo ai lavori sull’Acropoli.</a:t>
            </a:r>
          </a:p>
        </p:txBody>
      </p:sp>
    </p:spTree>
    <p:extLst>
      <p:ext uri="{BB962C8B-B14F-4D97-AF65-F5344CB8AC3E}">
        <p14:creationId xmlns:p14="http://schemas.microsoft.com/office/powerpoint/2010/main" val="7841234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01761" y="0"/>
            <a:ext cx="6324716" cy="6858000"/>
          </a:xfrm>
        </p:spPr>
        <p:txBody>
          <a:bodyPr>
            <a:normAutofit/>
          </a:bodyPr>
          <a:lstStyle/>
          <a:p>
            <a:pPr algn="just"/>
            <a:br>
              <a:rPr lang="it-IT" sz="2800" dirty="0"/>
            </a:br>
            <a:br>
              <a:rPr lang="it-IT" sz="2800" dirty="0"/>
            </a:br>
            <a:br>
              <a:rPr lang="it-IT" sz="2800" dirty="0"/>
            </a:br>
            <a:br>
              <a:rPr lang="it-IT" sz="2800" dirty="0"/>
            </a:br>
            <a:br>
              <a:rPr lang="it-IT" sz="2800" dirty="0"/>
            </a:br>
            <a:endParaRPr lang="it-IT" sz="2800" dirty="0"/>
          </a:p>
        </p:txBody>
      </p:sp>
      <p:pic>
        <p:nvPicPr>
          <p:cNvPr id="4098" name="Picture 2" descr="Risultato immagini per veduta di atene nel 1799">
            <a:extLst>
              <a:ext uri="{FF2B5EF4-FFF2-40B4-BE49-F238E27FC236}">
                <a16:creationId xmlns:a16="http://schemas.microsoft.com/office/drawing/2014/main" id="{39193788-1C07-420F-B6F7-445994115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288" y="236690"/>
            <a:ext cx="7620000"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a:extLst>
              <a:ext uri="{FF2B5EF4-FFF2-40B4-BE49-F238E27FC236}">
                <a16:creationId xmlns:a16="http://schemas.microsoft.com/office/drawing/2014/main" id="{DD3D062F-D39F-4090-B3FD-7150A5BE87C5}"/>
              </a:ext>
            </a:extLst>
          </p:cNvPr>
          <p:cNvSpPr txBox="1">
            <a:spLocks/>
          </p:cNvSpPr>
          <p:nvPr/>
        </p:nvSpPr>
        <p:spPr>
          <a:xfrm>
            <a:off x="1147820" y="4623409"/>
            <a:ext cx="7766936" cy="198537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2800" b="1" dirty="0">
                <a:solidFill>
                  <a:schemeClr val="accent6">
                    <a:lumMod val="75000"/>
                  </a:schemeClr>
                </a:solidFill>
              </a:rPr>
              <a:t>L’Atene ottomana non aveva niente più dei fasti dell’antica città. Era un piccolo villaggio sporco con il porto semi-abbandonato, con genti provenienti da più parti. L’Acropoli era sede del presidio militare.</a:t>
            </a:r>
          </a:p>
        </p:txBody>
      </p:sp>
    </p:spTree>
    <p:extLst>
      <p:ext uri="{BB962C8B-B14F-4D97-AF65-F5344CB8AC3E}">
        <p14:creationId xmlns:p14="http://schemas.microsoft.com/office/powerpoint/2010/main" val="1164288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01761" y="0"/>
            <a:ext cx="6324716" cy="6858000"/>
          </a:xfrm>
        </p:spPr>
        <p:txBody>
          <a:bodyPr>
            <a:normAutofit/>
          </a:bodyPr>
          <a:lstStyle/>
          <a:p>
            <a:pPr algn="just"/>
            <a:br>
              <a:rPr lang="it-IT" sz="2800" dirty="0"/>
            </a:br>
            <a:br>
              <a:rPr lang="it-IT" sz="2800" dirty="0"/>
            </a:br>
            <a:br>
              <a:rPr lang="it-IT" sz="2800" dirty="0"/>
            </a:br>
            <a:br>
              <a:rPr lang="it-IT" sz="2800" dirty="0"/>
            </a:br>
            <a:br>
              <a:rPr lang="it-IT" sz="2800" dirty="0"/>
            </a:br>
            <a:endParaRPr lang="it-IT" sz="2800" dirty="0"/>
          </a:p>
        </p:txBody>
      </p:sp>
      <p:sp>
        <p:nvSpPr>
          <p:cNvPr id="5" name="Sottotitolo 2">
            <a:extLst>
              <a:ext uri="{FF2B5EF4-FFF2-40B4-BE49-F238E27FC236}">
                <a16:creationId xmlns:a16="http://schemas.microsoft.com/office/drawing/2014/main" id="{DD3D062F-D39F-4090-B3FD-7150A5BE87C5}"/>
              </a:ext>
            </a:extLst>
          </p:cNvPr>
          <p:cNvSpPr txBox="1">
            <a:spLocks/>
          </p:cNvSpPr>
          <p:nvPr/>
        </p:nvSpPr>
        <p:spPr>
          <a:xfrm>
            <a:off x="447689" y="3827746"/>
            <a:ext cx="9147247" cy="292907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2600" b="1" dirty="0">
                <a:solidFill>
                  <a:schemeClr val="accent6">
                    <a:lumMod val="75000"/>
                  </a:schemeClr>
                </a:solidFill>
              </a:rPr>
              <a:t>Della grande Atene classica rimanevano poche vestigia, che contrastavano con la miseria circostante. I monumenti ancora in piedi venivano riutilizzati, il resto era usato come materiale da costruzione, soprattutto il marmo finissimo dell’Acropoli. I frammenti decorati finivano nel fiorente mercato nero antiquario e venduti ai viaggiatori occidentali in cerca di cimeli.</a:t>
            </a:r>
          </a:p>
        </p:txBody>
      </p:sp>
      <p:pic>
        <p:nvPicPr>
          <p:cNvPr id="6146" name="Picture 2" descr="Personaggi vestiti con i tipici abiti ottomani passeggiano e riposano nei dintorni dell’Eretteo">
            <a:extLst>
              <a:ext uri="{FF2B5EF4-FFF2-40B4-BE49-F238E27FC236}">
                <a16:creationId xmlns:a16="http://schemas.microsoft.com/office/drawing/2014/main" id="{66903715-7223-40B0-8A56-400B00D6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475" y="101177"/>
            <a:ext cx="5906951" cy="362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36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01761" y="0"/>
            <a:ext cx="6324716" cy="6858000"/>
          </a:xfrm>
        </p:spPr>
        <p:txBody>
          <a:bodyPr>
            <a:normAutofit/>
          </a:bodyPr>
          <a:lstStyle/>
          <a:p>
            <a:pPr algn="just"/>
            <a:br>
              <a:rPr lang="it-IT" sz="2800" dirty="0"/>
            </a:br>
            <a:br>
              <a:rPr lang="it-IT" sz="2800" dirty="0"/>
            </a:br>
            <a:br>
              <a:rPr lang="it-IT" sz="2800" dirty="0"/>
            </a:br>
            <a:br>
              <a:rPr lang="it-IT" sz="2800" dirty="0"/>
            </a:br>
            <a:br>
              <a:rPr lang="it-IT" sz="2800" dirty="0"/>
            </a:br>
            <a:endParaRPr lang="it-IT" sz="2800" dirty="0"/>
          </a:p>
        </p:txBody>
      </p:sp>
      <p:sp>
        <p:nvSpPr>
          <p:cNvPr id="5" name="Sottotitolo 2">
            <a:extLst>
              <a:ext uri="{FF2B5EF4-FFF2-40B4-BE49-F238E27FC236}">
                <a16:creationId xmlns:a16="http://schemas.microsoft.com/office/drawing/2014/main" id="{DD3D062F-D39F-4090-B3FD-7150A5BE87C5}"/>
              </a:ext>
            </a:extLst>
          </p:cNvPr>
          <p:cNvSpPr txBox="1">
            <a:spLocks/>
          </p:cNvSpPr>
          <p:nvPr/>
        </p:nvSpPr>
        <p:spPr>
          <a:xfrm>
            <a:off x="4420547" y="958088"/>
            <a:ext cx="5072113" cy="494182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2600" b="1" dirty="0">
                <a:solidFill>
                  <a:srgbClr val="1409E7"/>
                </a:solidFill>
              </a:rPr>
              <a:t>Ciò era possibile grazie al Voivoda di Atene, il governatore, che era un uomo molto corrotto e che, dietro compenso, permetteva ai viaggiatori di portare via testimonianze artistiche dell’antica Atene. Lord Elgin con il suo assistente </a:t>
            </a:r>
            <a:r>
              <a:rPr lang="it-IT" sz="2600" b="1" dirty="0" err="1">
                <a:solidFill>
                  <a:srgbClr val="1409E7"/>
                </a:solidFill>
              </a:rPr>
              <a:t>Lusieri</a:t>
            </a:r>
            <a:r>
              <a:rPr lang="it-IT" sz="2600" b="1" dirty="0">
                <a:solidFill>
                  <a:srgbClr val="1409E7"/>
                </a:solidFill>
              </a:rPr>
              <a:t>, dovette negoziare con lui il permesso di portare via qualcosa.</a:t>
            </a:r>
          </a:p>
        </p:txBody>
      </p:sp>
      <p:pic>
        <p:nvPicPr>
          <p:cNvPr id="7172" name="Picture 4" descr="Risultato immagini per voivoda di atene E.D. Clark">
            <a:extLst>
              <a:ext uri="{FF2B5EF4-FFF2-40B4-BE49-F238E27FC236}">
                <a16:creationId xmlns:a16="http://schemas.microsoft.com/office/drawing/2014/main" id="{8740DC3E-5C8A-486F-9BCF-FE620A031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34" y="1700408"/>
            <a:ext cx="4185905" cy="345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1967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01761" y="0"/>
            <a:ext cx="6324716" cy="6858000"/>
          </a:xfrm>
        </p:spPr>
        <p:txBody>
          <a:bodyPr>
            <a:normAutofit/>
          </a:bodyPr>
          <a:lstStyle/>
          <a:p>
            <a:pPr algn="just"/>
            <a:br>
              <a:rPr lang="it-IT" sz="2800" dirty="0"/>
            </a:br>
            <a:br>
              <a:rPr lang="it-IT" sz="2800" dirty="0"/>
            </a:br>
            <a:br>
              <a:rPr lang="it-IT" sz="2800" dirty="0"/>
            </a:br>
            <a:br>
              <a:rPr lang="it-IT" sz="2800" dirty="0"/>
            </a:br>
            <a:br>
              <a:rPr lang="it-IT" sz="2800" dirty="0"/>
            </a:br>
            <a:endParaRPr lang="it-IT" sz="2800" dirty="0"/>
          </a:p>
        </p:txBody>
      </p:sp>
      <p:sp>
        <p:nvSpPr>
          <p:cNvPr id="5" name="Sottotitolo 2">
            <a:extLst>
              <a:ext uri="{FF2B5EF4-FFF2-40B4-BE49-F238E27FC236}">
                <a16:creationId xmlns:a16="http://schemas.microsoft.com/office/drawing/2014/main" id="{DD3D062F-D39F-4090-B3FD-7150A5BE87C5}"/>
              </a:ext>
            </a:extLst>
          </p:cNvPr>
          <p:cNvSpPr txBox="1">
            <a:spLocks/>
          </p:cNvSpPr>
          <p:nvPr/>
        </p:nvSpPr>
        <p:spPr>
          <a:xfrm>
            <a:off x="412014" y="3830594"/>
            <a:ext cx="9255806" cy="302740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2400" b="1" dirty="0">
                <a:solidFill>
                  <a:srgbClr val="1409E7"/>
                </a:solidFill>
              </a:rPr>
              <a:t>Il 6 luglio 1801 lord Elgin ottenne il Firmano, un documento del sultano in due parti, dove nella prima si esponevano le richieste di lord Elgin e nella seconda si accettavano una per una. Il testo originale è andato perduto. Ne rimane solo una copia tradotta in italiano dal reverendo Hunt, da cui deriverà la copia in inglese presentata nel 1816 alla commissione d’inchiesta parlamentare che valuterà l’operato di Elgin ad Atene.</a:t>
            </a:r>
          </a:p>
        </p:txBody>
      </p:sp>
      <p:pic>
        <p:nvPicPr>
          <p:cNvPr id="3" name="Immagine 2">
            <a:extLst>
              <a:ext uri="{FF2B5EF4-FFF2-40B4-BE49-F238E27FC236}">
                <a16:creationId xmlns:a16="http://schemas.microsoft.com/office/drawing/2014/main" id="{0BBEF96D-2767-4429-8DB6-67164A52D076}"/>
              </a:ext>
            </a:extLst>
          </p:cNvPr>
          <p:cNvPicPr>
            <a:picLocks noChangeAspect="1"/>
          </p:cNvPicPr>
          <p:nvPr/>
        </p:nvPicPr>
        <p:blipFill rotWithShape="1">
          <a:blip r:embed="rId2"/>
          <a:srcRect b="6416"/>
          <a:stretch/>
        </p:blipFill>
        <p:spPr>
          <a:xfrm>
            <a:off x="2084383" y="0"/>
            <a:ext cx="5663303" cy="3830595"/>
          </a:xfrm>
          <a:prstGeom prst="rect">
            <a:avLst/>
          </a:prstGeom>
        </p:spPr>
      </p:pic>
    </p:spTree>
    <p:extLst>
      <p:ext uri="{BB962C8B-B14F-4D97-AF65-F5344CB8AC3E}">
        <p14:creationId xmlns:p14="http://schemas.microsoft.com/office/powerpoint/2010/main" val="3947123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01761" y="0"/>
            <a:ext cx="6324716" cy="6858000"/>
          </a:xfrm>
        </p:spPr>
        <p:txBody>
          <a:bodyPr>
            <a:normAutofit/>
          </a:bodyPr>
          <a:lstStyle/>
          <a:p>
            <a:pPr algn="just"/>
            <a:br>
              <a:rPr lang="it-IT" sz="2800" dirty="0"/>
            </a:br>
            <a:br>
              <a:rPr lang="it-IT" sz="2800" dirty="0"/>
            </a:br>
            <a:br>
              <a:rPr lang="it-IT" sz="2800" dirty="0"/>
            </a:br>
            <a:br>
              <a:rPr lang="it-IT" sz="2800" dirty="0"/>
            </a:br>
            <a:br>
              <a:rPr lang="it-IT" sz="2800" dirty="0"/>
            </a:br>
            <a:endParaRPr lang="it-IT" sz="2800" dirty="0"/>
          </a:p>
        </p:txBody>
      </p:sp>
      <p:sp>
        <p:nvSpPr>
          <p:cNvPr id="5" name="Sottotitolo 2">
            <a:extLst>
              <a:ext uri="{FF2B5EF4-FFF2-40B4-BE49-F238E27FC236}">
                <a16:creationId xmlns:a16="http://schemas.microsoft.com/office/drawing/2014/main" id="{DD3D062F-D39F-4090-B3FD-7150A5BE87C5}"/>
              </a:ext>
            </a:extLst>
          </p:cNvPr>
          <p:cNvSpPr txBox="1">
            <a:spLocks/>
          </p:cNvSpPr>
          <p:nvPr/>
        </p:nvSpPr>
        <p:spPr>
          <a:xfrm>
            <a:off x="401761" y="4219066"/>
            <a:ext cx="9255806" cy="263893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it-IT" sz="2400" b="1" dirty="0">
                <a:solidFill>
                  <a:srgbClr val="1409E7"/>
                </a:solidFill>
              </a:rPr>
              <a:t>Dalla corrispondenza fra lord Elgin e Giovan Battista </a:t>
            </a:r>
            <a:r>
              <a:rPr lang="it-IT" sz="2400" b="1" dirty="0" err="1">
                <a:solidFill>
                  <a:srgbClr val="1409E7"/>
                </a:solidFill>
              </a:rPr>
              <a:t>Lusieri</a:t>
            </a:r>
            <a:r>
              <a:rPr lang="it-IT" sz="2400" b="1" dirty="0">
                <a:solidFill>
                  <a:srgbClr val="1409E7"/>
                </a:solidFill>
              </a:rPr>
              <a:t> si capisce che l’intento iniziale di Elgin era solo quello di disegnare i monumenti e riprodurre dei calchi, e non quello di asportare parti di essi, perché evidentemente non ne avevano l’autorizzazione. Il beneplacito delle autorità turche diede però una parvenza di legalità a tutto quello che fece dopo.</a:t>
            </a:r>
          </a:p>
        </p:txBody>
      </p:sp>
      <p:pic>
        <p:nvPicPr>
          <p:cNvPr id="3" name="Immagine 2">
            <a:extLst>
              <a:ext uri="{FF2B5EF4-FFF2-40B4-BE49-F238E27FC236}">
                <a16:creationId xmlns:a16="http://schemas.microsoft.com/office/drawing/2014/main" id="{0BBEF96D-2767-4429-8DB6-67164A52D076}"/>
              </a:ext>
            </a:extLst>
          </p:cNvPr>
          <p:cNvPicPr>
            <a:picLocks noChangeAspect="1"/>
          </p:cNvPicPr>
          <p:nvPr/>
        </p:nvPicPr>
        <p:blipFill>
          <a:blip r:embed="rId2"/>
          <a:stretch>
            <a:fillRect/>
          </a:stretch>
        </p:blipFill>
        <p:spPr>
          <a:xfrm>
            <a:off x="2084383" y="0"/>
            <a:ext cx="5837460" cy="4219066"/>
          </a:xfrm>
          <a:prstGeom prst="rect">
            <a:avLst/>
          </a:prstGeom>
        </p:spPr>
      </p:pic>
    </p:spTree>
    <p:extLst>
      <p:ext uri="{BB962C8B-B14F-4D97-AF65-F5344CB8AC3E}">
        <p14:creationId xmlns:p14="http://schemas.microsoft.com/office/powerpoint/2010/main" val="1924849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2C9F645-9B16-4ED9-8296-098345CDE8B0}"/>
              </a:ext>
            </a:extLst>
          </p:cNvPr>
          <p:cNvSpPr txBox="1">
            <a:spLocks/>
          </p:cNvSpPr>
          <p:nvPr/>
        </p:nvSpPr>
        <p:spPr>
          <a:xfrm>
            <a:off x="134307" y="348641"/>
            <a:ext cx="9314724" cy="65093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800" dirty="0">
                <a:solidFill>
                  <a:srgbClr val="1409E7"/>
                </a:solidFill>
              </a:rPr>
              <a:t>Il reverendo Hunt ebbe per primo l’idea di staccare parti dei templi per portarle via e venne mandato dal voivoda di Atene con il firmano e con doni costosi, per convincerlo.</a:t>
            </a:r>
          </a:p>
          <a:p>
            <a:pPr marL="457200" indent="-457200" algn="just">
              <a:buFont typeface="Arial" panose="020B0604020202020204" pitchFamily="34" charset="0"/>
              <a:buChar char="•"/>
            </a:pPr>
            <a:r>
              <a:rPr lang="it-IT" sz="2800" dirty="0">
                <a:solidFill>
                  <a:srgbClr val="1409E7"/>
                </a:solidFill>
              </a:rPr>
              <a:t>Il 22 luglio 1801 egli ottenne l’autorizzazione a far entrare gli artisti nell’Acropoli per agire indisturbati.</a:t>
            </a:r>
          </a:p>
          <a:p>
            <a:pPr marL="457200" indent="-457200" algn="just">
              <a:buFont typeface="Arial" panose="020B0604020202020204" pitchFamily="34" charset="0"/>
              <a:buChar char="•"/>
            </a:pPr>
            <a:r>
              <a:rPr lang="it-IT" sz="2800" dirty="0">
                <a:solidFill>
                  <a:srgbClr val="1409E7"/>
                </a:solidFill>
              </a:rPr>
              <a:t>La prima metopa venne staccata il 31 luglio 1801 e dopo pochi giorni la seconda. In tutto Elgin portò via 39 metope, 17 statue frontonali, una cariatide dell’Eretteo e 83 metri quadri di fregio, pari a 56 pannelli.</a:t>
            </a:r>
          </a:p>
          <a:p>
            <a:pPr marL="457200" indent="-457200" algn="just">
              <a:buFont typeface="Arial" panose="020B0604020202020204" pitchFamily="34" charset="0"/>
              <a:buChar char="•"/>
            </a:pPr>
            <a:r>
              <a:rPr lang="it-IT" sz="2800" dirty="0">
                <a:solidFill>
                  <a:srgbClr val="1409E7"/>
                </a:solidFill>
              </a:rPr>
              <a:t>Per giustificare questo operato, essi dissero che il materiale veniva costantemente rubato e stava cadendo a pezzi, quindi doveva essere salvaguardato da una nazione più civile anche di quella francese.</a:t>
            </a:r>
          </a:p>
        </p:txBody>
      </p:sp>
    </p:spTree>
    <p:extLst>
      <p:ext uri="{BB962C8B-B14F-4D97-AF65-F5344CB8AC3E}">
        <p14:creationId xmlns:p14="http://schemas.microsoft.com/office/powerpoint/2010/main" val="2311257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2C9F645-9B16-4ED9-8296-098345CDE8B0}"/>
              </a:ext>
            </a:extLst>
          </p:cNvPr>
          <p:cNvSpPr txBox="1">
            <a:spLocks/>
          </p:cNvSpPr>
          <p:nvPr/>
        </p:nvSpPr>
        <p:spPr>
          <a:xfrm>
            <a:off x="134307" y="348642"/>
            <a:ext cx="9314724" cy="5903878"/>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800" dirty="0">
                <a:solidFill>
                  <a:srgbClr val="1409E7"/>
                </a:solidFill>
              </a:rPr>
              <a:t>Il reverendo Hunt propose addirittura di smontare la Porta dei Leoni di Micene e l’Eretteo, per ricostruirli a Londra. Per fortuna non si riuscì a trovare una nave abbastanza grande da contenere tutto quel peso.</a:t>
            </a:r>
          </a:p>
          <a:p>
            <a:pPr marL="457200" indent="-457200" algn="just">
              <a:buFont typeface="Arial" panose="020B0604020202020204" pitchFamily="34" charset="0"/>
              <a:buChar char="•"/>
            </a:pPr>
            <a:r>
              <a:rPr lang="it-IT" sz="2800" dirty="0">
                <a:solidFill>
                  <a:srgbClr val="1409E7"/>
                </a:solidFill>
              </a:rPr>
              <a:t>Le operazioni di distacco intanto continuavano e spesso non venivano effettuate correttamente, per cui furono distrutte alcune parti degli elementi.</a:t>
            </a:r>
          </a:p>
          <a:p>
            <a:pPr marL="457200" indent="-457200" algn="just">
              <a:buFont typeface="Arial" panose="020B0604020202020204" pitchFamily="34" charset="0"/>
              <a:buChar char="•"/>
            </a:pPr>
            <a:r>
              <a:rPr lang="it-IT" sz="2800" dirty="0">
                <a:solidFill>
                  <a:srgbClr val="1409E7"/>
                </a:solidFill>
              </a:rPr>
              <a:t>Tra il 1801 e il 1802 terminò la guerra con la Francia, per cui i francesi poterono ritornare in Grecia. Bisognava fare in fretta a portare via tutto.</a:t>
            </a:r>
          </a:p>
          <a:p>
            <a:pPr marL="457200" indent="-457200" algn="just">
              <a:buFont typeface="Arial" panose="020B0604020202020204" pitchFamily="34" charset="0"/>
              <a:buChar char="•"/>
            </a:pPr>
            <a:r>
              <a:rPr lang="it-IT" sz="2800" dirty="0">
                <a:solidFill>
                  <a:srgbClr val="1409E7"/>
                </a:solidFill>
              </a:rPr>
              <a:t>Vennero affittate alcune navi che cominciarono a portare il prezioso carico in Inghilterra. Una, il </a:t>
            </a:r>
            <a:r>
              <a:rPr lang="it-IT" sz="2800" i="1" dirty="0" err="1">
                <a:solidFill>
                  <a:srgbClr val="1409E7"/>
                </a:solidFill>
              </a:rPr>
              <a:t>Mentor</a:t>
            </a:r>
            <a:r>
              <a:rPr lang="it-IT" sz="2800" dirty="0">
                <a:solidFill>
                  <a:srgbClr val="1409E7"/>
                </a:solidFill>
              </a:rPr>
              <a:t>, affondò il 16 settembre 1802 e il suo carico venne parzialmente recuperato solo pochi mesi più tardi.</a:t>
            </a:r>
          </a:p>
          <a:p>
            <a:pPr marL="457200" indent="-457200" algn="just">
              <a:buFont typeface="Arial" panose="020B0604020202020204" pitchFamily="34" charset="0"/>
              <a:buChar char="•"/>
            </a:pPr>
            <a:r>
              <a:rPr lang="it-IT" sz="2800" dirty="0">
                <a:solidFill>
                  <a:srgbClr val="1409E7"/>
                </a:solidFill>
              </a:rPr>
              <a:t>Nel 1803 lord Elgin lasciò definitivamente la Grecia con tutti i suoi artisti, tranne </a:t>
            </a:r>
            <a:r>
              <a:rPr lang="it-IT" sz="2800" dirty="0" err="1">
                <a:solidFill>
                  <a:srgbClr val="1409E7"/>
                </a:solidFill>
              </a:rPr>
              <a:t>Lusieri</a:t>
            </a:r>
            <a:r>
              <a:rPr lang="it-IT" sz="2800" dirty="0">
                <a:solidFill>
                  <a:srgbClr val="1409E7"/>
                </a:solidFill>
              </a:rPr>
              <a:t>, che sovrintendeva all’imbarco di tutti i pezzi. </a:t>
            </a:r>
            <a:r>
              <a:rPr lang="it-IT" sz="2800" dirty="0" err="1">
                <a:solidFill>
                  <a:srgbClr val="1409E7"/>
                </a:solidFill>
              </a:rPr>
              <a:t>Lusieri</a:t>
            </a:r>
            <a:r>
              <a:rPr lang="it-IT" sz="2800" dirty="0">
                <a:solidFill>
                  <a:srgbClr val="1409E7"/>
                </a:solidFill>
              </a:rPr>
              <a:t> tornò in Italia nel 1811.</a:t>
            </a:r>
          </a:p>
        </p:txBody>
      </p:sp>
    </p:spTree>
    <p:extLst>
      <p:ext uri="{BB962C8B-B14F-4D97-AF65-F5344CB8AC3E}">
        <p14:creationId xmlns:p14="http://schemas.microsoft.com/office/powerpoint/2010/main" val="33893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2C9F645-9B16-4ED9-8296-098345CDE8B0}"/>
              </a:ext>
            </a:extLst>
          </p:cNvPr>
          <p:cNvSpPr txBox="1">
            <a:spLocks/>
          </p:cNvSpPr>
          <p:nvPr/>
        </p:nvSpPr>
        <p:spPr>
          <a:xfrm>
            <a:off x="134307" y="348641"/>
            <a:ext cx="9314724" cy="650935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800" dirty="0">
                <a:solidFill>
                  <a:srgbClr val="1409E7"/>
                </a:solidFill>
              </a:rPr>
              <a:t>Nel 1805, forse rendendosi conto di quello che avevano fatto, i Turchi revocarono il Firmano a Elgin, ma ormai era troppo tardi e comunque il nuovo ambasciatore, sempre con la corruzione, riuscì ad ottenere un nuovo Firmano nel 1810</a:t>
            </a:r>
          </a:p>
          <a:p>
            <a:pPr marL="457200" indent="-457200" algn="just">
              <a:buFont typeface="Arial" panose="020B0604020202020204" pitchFamily="34" charset="0"/>
              <a:buChar char="•"/>
            </a:pPr>
            <a:r>
              <a:rPr lang="it-IT" sz="2800" dirty="0">
                <a:solidFill>
                  <a:srgbClr val="1409E7"/>
                </a:solidFill>
              </a:rPr>
              <a:t>Tra il 1810 e il 1811 le 48 casse rimanenti vennero imbarcate e portate in Inghilterra.</a:t>
            </a:r>
          </a:p>
          <a:p>
            <a:pPr marL="457200" indent="-457200" algn="just">
              <a:buFont typeface="Arial" panose="020B0604020202020204" pitchFamily="34" charset="0"/>
              <a:buChar char="•"/>
            </a:pPr>
            <a:r>
              <a:rPr lang="it-IT" sz="2800" dirty="0">
                <a:solidFill>
                  <a:srgbClr val="1409E7"/>
                </a:solidFill>
              </a:rPr>
              <a:t>In Inghilterra non tutti erano favorevoli all’operato di Lord Elgin e, quando egli tentò di rivendere le opere, venne istituita una commissione per decidere se l’acquisizione fosse stata legale o no. Venne definita legale e nel 1816 l’Inghilterra acquistò i reperti, che furono conservati nel British Museum.</a:t>
            </a:r>
          </a:p>
          <a:p>
            <a:pPr marL="457200" indent="-457200" algn="just">
              <a:buFont typeface="Arial" panose="020B0604020202020204" pitchFamily="34" charset="0"/>
              <a:buChar char="•"/>
            </a:pPr>
            <a:r>
              <a:rPr lang="it-IT" sz="2800" dirty="0">
                <a:solidFill>
                  <a:srgbClr val="1409E7"/>
                </a:solidFill>
              </a:rPr>
              <a:t>I marmi di Elgin occupano la sala 18, detta </a:t>
            </a:r>
            <a:r>
              <a:rPr lang="it-IT" sz="2800" dirty="0" err="1">
                <a:solidFill>
                  <a:srgbClr val="1409E7"/>
                </a:solidFill>
              </a:rPr>
              <a:t>Duveen</a:t>
            </a:r>
            <a:r>
              <a:rPr lang="it-IT" sz="2800" dirty="0">
                <a:solidFill>
                  <a:srgbClr val="1409E7"/>
                </a:solidFill>
              </a:rPr>
              <a:t> Gallery, da Sir </a:t>
            </a:r>
            <a:r>
              <a:rPr lang="it-IT" sz="2800" dirty="0" err="1">
                <a:solidFill>
                  <a:srgbClr val="1409E7"/>
                </a:solidFill>
              </a:rPr>
              <a:t>Duveen</a:t>
            </a:r>
            <a:r>
              <a:rPr lang="it-IT" sz="2800" dirty="0">
                <a:solidFill>
                  <a:srgbClr val="1409E7"/>
                </a:solidFill>
              </a:rPr>
              <a:t> che la fece costruire apposta.</a:t>
            </a:r>
          </a:p>
        </p:txBody>
      </p:sp>
    </p:spTree>
    <p:extLst>
      <p:ext uri="{BB962C8B-B14F-4D97-AF65-F5344CB8AC3E}">
        <p14:creationId xmlns:p14="http://schemas.microsoft.com/office/powerpoint/2010/main" val="386305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7C638-69C0-4442-AAA8-97A0517D647A}"/>
              </a:ext>
            </a:extLst>
          </p:cNvPr>
          <p:cNvSpPr>
            <a:spLocks noGrp="1"/>
          </p:cNvSpPr>
          <p:nvPr>
            <p:ph type="ctrTitle"/>
          </p:nvPr>
        </p:nvSpPr>
        <p:spPr>
          <a:xfrm>
            <a:off x="1344229" y="713984"/>
            <a:ext cx="7766936" cy="2642586"/>
          </a:xfrm>
          <a:ln>
            <a:solidFill>
              <a:schemeClr val="accent1">
                <a:lumMod val="50000"/>
              </a:schemeClr>
            </a:solidFill>
          </a:ln>
        </p:spPr>
        <p:txBody>
          <a:bodyPr/>
          <a:lstStyle/>
          <a:p>
            <a:pPr algn="ctr"/>
            <a:r>
              <a:rPr lang="it-IT" dirty="0"/>
              <a:t> </a:t>
            </a:r>
            <a:r>
              <a:rPr lang="it-IT" dirty="0">
                <a:latin typeface="Incised901 Ct BT" panose="020B0904030504030204" pitchFamily="34" charset="0"/>
              </a:rPr>
              <a:t>A chi appartengono i beni culturali?</a:t>
            </a:r>
          </a:p>
        </p:txBody>
      </p:sp>
      <p:sp>
        <p:nvSpPr>
          <p:cNvPr id="6" name="Rettangolo 5">
            <a:extLst>
              <a:ext uri="{FF2B5EF4-FFF2-40B4-BE49-F238E27FC236}">
                <a16:creationId xmlns:a16="http://schemas.microsoft.com/office/drawing/2014/main" id="{12523AFA-F4A6-45ED-BE85-4EC7A0F7E6CF}"/>
              </a:ext>
            </a:extLst>
          </p:cNvPr>
          <p:cNvSpPr/>
          <p:nvPr/>
        </p:nvSpPr>
        <p:spPr>
          <a:xfrm>
            <a:off x="1791730" y="3501431"/>
            <a:ext cx="7018637" cy="3046988"/>
          </a:xfrm>
          <a:prstGeom prst="rect">
            <a:avLst/>
          </a:prstGeom>
        </p:spPr>
        <p:txBody>
          <a:bodyPr wrap="square">
            <a:spAutoFit/>
          </a:bodyPr>
          <a:lstStyle/>
          <a:p>
            <a:pPr algn="just"/>
            <a:r>
              <a:rPr lang="it-IT" sz="2400" b="1" dirty="0">
                <a:solidFill>
                  <a:schemeClr val="accent6">
                    <a:lumMod val="75000"/>
                  </a:schemeClr>
                </a:solidFill>
              </a:rPr>
              <a:t>Come abbiamo visto nella precedente lezione, i beni culturali possono essere </a:t>
            </a:r>
            <a:r>
              <a:rPr lang="it-IT" sz="2400" b="1" dirty="0">
                <a:solidFill>
                  <a:schemeClr val="accent1">
                    <a:lumMod val="75000"/>
                  </a:schemeClr>
                </a:solidFill>
              </a:rPr>
              <a:t>PUBBLICI</a:t>
            </a:r>
            <a:r>
              <a:rPr lang="it-IT" sz="2400" b="1" dirty="0">
                <a:solidFill>
                  <a:schemeClr val="accent6">
                    <a:lumMod val="75000"/>
                  </a:schemeClr>
                </a:solidFill>
              </a:rPr>
              <a:t>, ed appartenere quindi alla collettività, oppure </a:t>
            </a:r>
            <a:r>
              <a:rPr lang="it-IT" sz="2400" b="1" dirty="0">
                <a:solidFill>
                  <a:schemeClr val="accent1">
                    <a:lumMod val="75000"/>
                  </a:schemeClr>
                </a:solidFill>
              </a:rPr>
              <a:t>PRIVATI</a:t>
            </a:r>
            <a:r>
              <a:rPr lang="it-IT" sz="2400" b="1" dirty="0">
                <a:solidFill>
                  <a:schemeClr val="accent6">
                    <a:lumMod val="75000"/>
                  </a:schemeClr>
                </a:solidFill>
              </a:rPr>
              <a:t>, appartenere cioè a dei singoli cittadini. Pubblici o privati, i beni culturali sono protetti in Italia dal Codice dei beni culturali e del paesaggio (</a:t>
            </a:r>
            <a:r>
              <a:rPr lang="it-IT" sz="2400" b="1" dirty="0" err="1">
                <a:solidFill>
                  <a:schemeClr val="accent6">
                    <a:lumMod val="75000"/>
                  </a:schemeClr>
                </a:solidFill>
              </a:rPr>
              <a:t>D.Lgs.</a:t>
            </a:r>
            <a:r>
              <a:rPr lang="it-IT" sz="2400" b="1" dirty="0">
                <a:solidFill>
                  <a:schemeClr val="accent6">
                    <a:lumMod val="75000"/>
                  </a:schemeClr>
                </a:solidFill>
              </a:rPr>
              <a:t> 42/2004), mentre a livello internazionale dall’UNESCO.</a:t>
            </a:r>
            <a:endParaRPr lang="it-IT" sz="2400" dirty="0">
              <a:solidFill>
                <a:schemeClr val="accent6">
                  <a:lumMod val="75000"/>
                </a:schemeClr>
              </a:solidFill>
            </a:endParaRPr>
          </a:p>
        </p:txBody>
      </p:sp>
    </p:spTree>
    <p:extLst>
      <p:ext uri="{BB962C8B-B14F-4D97-AF65-F5344CB8AC3E}">
        <p14:creationId xmlns:p14="http://schemas.microsoft.com/office/powerpoint/2010/main" val="3151130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43CCEB7-4495-419C-A1A4-47BE7785E9B0}"/>
              </a:ext>
            </a:extLst>
          </p:cNvPr>
          <p:cNvPicPr>
            <a:picLocks noChangeAspect="1"/>
          </p:cNvPicPr>
          <p:nvPr/>
        </p:nvPicPr>
        <p:blipFill>
          <a:blip r:embed="rId2"/>
          <a:stretch>
            <a:fillRect/>
          </a:stretch>
        </p:blipFill>
        <p:spPr>
          <a:xfrm>
            <a:off x="212647" y="1603335"/>
            <a:ext cx="9605845" cy="3651329"/>
          </a:xfrm>
          <a:prstGeom prst="rect">
            <a:avLst/>
          </a:prstGeom>
        </p:spPr>
      </p:pic>
    </p:spTree>
    <p:extLst>
      <p:ext uri="{BB962C8B-B14F-4D97-AF65-F5344CB8AC3E}">
        <p14:creationId xmlns:p14="http://schemas.microsoft.com/office/powerpoint/2010/main" val="3926483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56E22E2-7215-4085-96EF-10322F2BCF58}"/>
              </a:ext>
            </a:extLst>
          </p:cNvPr>
          <p:cNvPicPr>
            <a:picLocks noChangeAspect="1"/>
          </p:cNvPicPr>
          <p:nvPr/>
        </p:nvPicPr>
        <p:blipFill>
          <a:blip r:embed="rId2"/>
          <a:stretch>
            <a:fillRect/>
          </a:stretch>
        </p:blipFill>
        <p:spPr>
          <a:xfrm>
            <a:off x="1615858" y="178223"/>
            <a:ext cx="6563638" cy="6501553"/>
          </a:xfrm>
          <a:prstGeom prst="rect">
            <a:avLst/>
          </a:prstGeom>
        </p:spPr>
      </p:pic>
    </p:spTree>
    <p:extLst>
      <p:ext uri="{BB962C8B-B14F-4D97-AF65-F5344CB8AC3E}">
        <p14:creationId xmlns:p14="http://schemas.microsoft.com/office/powerpoint/2010/main" val="6560677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74F453C-E03A-47EF-BEA3-E34ACF40FA84}"/>
              </a:ext>
            </a:extLst>
          </p:cNvPr>
          <p:cNvPicPr>
            <a:picLocks noChangeAspect="1"/>
          </p:cNvPicPr>
          <p:nvPr/>
        </p:nvPicPr>
        <p:blipFill>
          <a:blip r:embed="rId2"/>
          <a:stretch>
            <a:fillRect/>
          </a:stretch>
        </p:blipFill>
        <p:spPr>
          <a:xfrm>
            <a:off x="624085" y="1098600"/>
            <a:ext cx="8595072" cy="4660800"/>
          </a:xfrm>
          <a:prstGeom prst="rect">
            <a:avLst/>
          </a:prstGeom>
        </p:spPr>
      </p:pic>
    </p:spTree>
    <p:extLst>
      <p:ext uri="{BB962C8B-B14F-4D97-AF65-F5344CB8AC3E}">
        <p14:creationId xmlns:p14="http://schemas.microsoft.com/office/powerpoint/2010/main" val="41015352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252DA43-9018-4EF6-9AE4-89B9BA56FE23}"/>
              </a:ext>
            </a:extLst>
          </p:cNvPr>
          <p:cNvPicPr>
            <a:picLocks noChangeAspect="1"/>
          </p:cNvPicPr>
          <p:nvPr/>
        </p:nvPicPr>
        <p:blipFill>
          <a:blip r:embed="rId2"/>
          <a:stretch>
            <a:fillRect/>
          </a:stretch>
        </p:blipFill>
        <p:spPr>
          <a:xfrm>
            <a:off x="2718149" y="263696"/>
            <a:ext cx="4897676" cy="6468467"/>
          </a:xfrm>
          <a:prstGeom prst="rect">
            <a:avLst/>
          </a:prstGeom>
        </p:spPr>
      </p:pic>
    </p:spTree>
    <p:extLst>
      <p:ext uri="{BB962C8B-B14F-4D97-AF65-F5344CB8AC3E}">
        <p14:creationId xmlns:p14="http://schemas.microsoft.com/office/powerpoint/2010/main" val="7143738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92C9F645-9B16-4ED9-8296-098345CDE8B0}"/>
              </a:ext>
            </a:extLst>
          </p:cNvPr>
          <p:cNvSpPr txBox="1">
            <a:spLocks/>
          </p:cNvSpPr>
          <p:nvPr/>
        </p:nvSpPr>
        <p:spPr>
          <a:xfrm>
            <a:off x="424406" y="542794"/>
            <a:ext cx="5189255" cy="6315206"/>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800" dirty="0">
                <a:solidFill>
                  <a:srgbClr val="1409E7"/>
                </a:solidFill>
              </a:rPr>
              <a:t>Nel 1832 la Grecia ottenne l’indipendenza e chiese la restituzione dei marmi, senza ottenerla.</a:t>
            </a:r>
          </a:p>
          <a:p>
            <a:pPr marL="457200" indent="-457200" algn="just">
              <a:buFont typeface="Arial" panose="020B0604020202020204" pitchFamily="34" charset="0"/>
              <a:buChar char="•"/>
            </a:pPr>
            <a:r>
              <a:rPr lang="it-IT" sz="2800" dirty="0">
                <a:solidFill>
                  <a:srgbClr val="1409E7"/>
                </a:solidFill>
              </a:rPr>
              <a:t>Da allora è cominciata una lotta diplomatica tra la Grecia e l’Inghilterra.</a:t>
            </a:r>
          </a:p>
          <a:p>
            <a:pPr marL="457200" indent="-457200" algn="just">
              <a:buFont typeface="Arial" panose="020B0604020202020204" pitchFamily="34" charset="0"/>
              <a:buChar char="•"/>
            </a:pPr>
            <a:r>
              <a:rPr lang="it-IT" sz="2800" dirty="0">
                <a:solidFill>
                  <a:srgbClr val="1409E7"/>
                </a:solidFill>
              </a:rPr>
              <a:t>Trascorsi un paio di secoli, negli anni ’80 del 1900, la Grecia inizia una campagna ufficiale per chiedere la restituzione dei Marmi del Partenone: </a:t>
            </a:r>
            <a:r>
              <a:rPr lang="it-IT" sz="2800" b="1" dirty="0">
                <a:solidFill>
                  <a:srgbClr val="1409E7"/>
                </a:solidFill>
              </a:rPr>
              <a:t>Melina </a:t>
            </a:r>
            <a:r>
              <a:rPr lang="it-IT" sz="2800" b="1" dirty="0" err="1">
                <a:solidFill>
                  <a:srgbClr val="1409E7"/>
                </a:solidFill>
              </a:rPr>
              <a:t>Mercouri</a:t>
            </a:r>
            <a:r>
              <a:rPr lang="it-IT" sz="2800" dirty="0">
                <a:solidFill>
                  <a:srgbClr val="1409E7"/>
                </a:solidFill>
              </a:rPr>
              <a:t>, famosa attrice greca diventata ministro della cultura, ne è una delle più fervide sostenitrici e la Fondazione creata dopo la sua morte porta avanti il suo lavoro.</a:t>
            </a:r>
          </a:p>
        </p:txBody>
      </p:sp>
      <p:pic>
        <p:nvPicPr>
          <p:cNvPr id="8198" name="Picture 6" descr="Risultato immagini per melina mercouri">
            <a:extLst>
              <a:ext uri="{FF2B5EF4-FFF2-40B4-BE49-F238E27FC236}">
                <a16:creationId xmlns:a16="http://schemas.microsoft.com/office/drawing/2014/main" id="{D20FEBAF-7D0F-4A1B-A0F3-4B61A6E11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882" y="906637"/>
            <a:ext cx="2843084" cy="432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747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87722-910C-43F1-9593-0A8118CAE714}"/>
              </a:ext>
            </a:extLst>
          </p:cNvPr>
          <p:cNvSpPr>
            <a:spLocks noGrp="1"/>
          </p:cNvSpPr>
          <p:nvPr>
            <p:ph type="title"/>
          </p:nvPr>
        </p:nvSpPr>
        <p:spPr>
          <a:xfrm>
            <a:off x="372301" y="156576"/>
            <a:ext cx="9720198" cy="605424"/>
          </a:xfrm>
        </p:spPr>
        <p:txBody>
          <a:bodyPr>
            <a:normAutofit fontScale="90000"/>
          </a:bodyPr>
          <a:lstStyle/>
          <a:p>
            <a:r>
              <a:rPr lang="it-IT" dirty="0">
                <a:solidFill>
                  <a:srgbClr val="00B0F0"/>
                </a:solidFill>
                <a:latin typeface="Incised901 Ct BT" panose="020B0904030504030204" pitchFamily="34" charset="0"/>
              </a:rPr>
              <a:t>Le ragioni della richiesta della Grecia</a:t>
            </a:r>
            <a:endParaRPr lang="it-IT" dirty="0">
              <a:solidFill>
                <a:srgbClr val="00B0F0"/>
              </a:solidFill>
            </a:endParaRPr>
          </a:p>
        </p:txBody>
      </p:sp>
      <p:sp>
        <p:nvSpPr>
          <p:cNvPr id="3" name="Titolo 1">
            <a:extLst>
              <a:ext uri="{FF2B5EF4-FFF2-40B4-BE49-F238E27FC236}">
                <a16:creationId xmlns:a16="http://schemas.microsoft.com/office/drawing/2014/main" id="{92C9F645-9B16-4ED9-8296-098345CDE8B0}"/>
              </a:ext>
            </a:extLst>
          </p:cNvPr>
          <p:cNvSpPr txBox="1">
            <a:spLocks/>
          </p:cNvSpPr>
          <p:nvPr/>
        </p:nvSpPr>
        <p:spPr>
          <a:xfrm>
            <a:off x="372301" y="762000"/>
            <a:ext cx="9314724" cy="59394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400" dirty="0"/>
              <a:t>La Grecia contesta in primis il modo in cui i marmi sono stati acquisiti: secondo questa tesi infatti </a:t>
            </a:r>
            <a:r>
              <a:rPr lang="it-IT" sz="2400" b="1" dirty="0"/>
              <a:t>il firmano non autorizzava Elgin a portare via i marmi</a:t>
            </a:r>
            <a:r>
              <a:rPr lang="it-IT" sz="2400" dirty="0"/>
              <a:t> e lo testimonierebbe anche gli atti di corruzione ammessi dallo stesso Elgin per tale scopo. </a:t>
            </a:r>
          </a:p>
          <a:p>
            <a:pPr marL="457200" indent="-457200" algn="just">
              <a:buFont typeface="Arial" panose="020B0604020202020204" pitchFamily="34" charset="0"/>
              <a:buChar char="•"/>
            </a:pPr>
            <a:r>
              <a:rPr lang="it-IT" sz="2400" dirty="0"/>
              <a:t>Secondo la Grecia, che sul sito del Ministero della Cultura ha una </a:t>
            </a:r>
            <a:r>
              <a:rPr lang="it-IT" sz="2400" dirty="0">
                <a:hlinkClick r:id="rId2"/>
              </a:rPr>
              <a:t>sezione dedicata alla vicenda</a:t>
            </a:r>
            <a:r>
              <a:rPr lang="it-IT" sz="2400" dirty="0"/>
              <a:t>, la restituzione sarebbe doverosa </a:t>
            </a:r>
            <a:r>
              <a:rPr lang="it-IT" sz="2400" dirty="0" err="1"/>
              <a:t>perchè</a:t>
            </a:r>
            <a:r>
              <a:rPr lang="it-IT" sz="2400" dirty="0"/>
              <a:t> permetterebbe di </a:t>
            </a:r>
            <a:r>
              <a:rPr lang="it-IT" sz="2400" b="1" dirty="0"/>
              <a:t>ricomporre un patrimonio smembrato</a:t>
            </a:r>
            <a:r>
              <a:rPr lang="it-IT" sz="2400" dirty="0"/>
              <a:t>, e per questo non costituirebbe un precedente pericoloso per la richiesta di altre restituzioni.</a:t>
            </a:r>
          </a:p>
          <a:p>
            <a:pPr marL="457200" indent="-457200" algn="just">
              <a:buFont typeface="Arial" panose="020B0604020202020204" pitchFamily="34" charset="0"/>
              <a:buChar char="•"/>
            </a:pPr>
            <a:r>
              <a:rPr lang="it-IT" sz="2400" dirty="0"/>
              <a:t>I Marmi del Partenone avrebbero una collocazione più che degna: il nuovo </a:t>
            </a:r>
            <a:r>
              <a:rPr lang="it-IT" sz="2400" b="1" dirty="0"/>
              <a:t>Museo dell’Acropoli</a:t>
            </a:r>
            <a:r>
              <a:rPr lang="it-IT" sz="2400" dirty="0"/>
              <a:t> dove avrebbero per loro un intero piano e sarebbero quindi fruibili dal pubblico.</a:t>
            </a:r>
          </a:p>
          <a:p>
            <a:pPr marL="457200" indent="-457200" algn="just">
              <a:buFont typeface="Arial" panose="020B0604020202020204" pitchFamily="34" charset="0"/>
              <a:buChar char="•"/>
            </a:pPr>
            <a:r>
              <a:rPr lang="it-IT" sz="2400" dirty="0"/>
              <a:t>Molti sostengono le tesi della Grecia: l’Unesco, l’Associazione per la Restituzione dei Marmi ed altre realtà simili sparse per l’Europa</a:t>
            </a:r>
          </a:p>
        </p:txBody>
      </p:sp>
    </p:spTree>
    <p:extLst>
      <p:ext uri="{BB962C8B-B14F-4D97-AF65-F5344CB8AC3E}">
        <p14:creationId xmlns:p14="http://schemas.microsoft.com/office/powerpoint/2010/main" val="179269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87722-910C-43F1-9593-0A8118CAE714}"/>
              </a:ext>
            </a:extLst>
          </p:cNvPr>
          <p:cNvSpPr>
            <a:spLocks noGrp="1"/>
          </p:cNvSpPr>
          <p:nvPr>
            <p:ph type="title"/>
          </p:nvPr>
        </p:nvSpPr>
        <p:spPr>
          <a:xfrm>
            <a:off x="372301" y="156576"/>
            <a:ext cx="9720198" cy="605424"/>
          </a:xfrm>
        </p:spPr>
        <p:txBody>
          <a:bodyPr>
            <a:normAutofit fontScale="90000"/>
          </a:bodyPr>
          <a:lstStyle/>
          <a:p>
            <a:r>
              <a:rPr lang="it-IT" dirty="0">
                <a:solidFill>
                  <a:srgbClr val="00B0F0"/>
                </a:solidFill>
                <a:latin typeface="Incised901 Ct BT" panose="020B0904030504030204" pitchFamily="34" charset="0"/>
              </a:rPr>
              <a:t>Le ragioni del rifiuto dell’Inghilterra</a:t>
            </a:r>
            <a:endParaRPr lang="it-IT" dirty="0">
              <a:solidFill>
                <a:srgbClr val="00B0F0"/>
              </a:solidFill>
            </a:endParaRPr>
          </a:p>
        </p:txBody>
      </p:sp>
      <p:sp>
        <p:nvSpPr>
          <p:cNvPr id="3" name="Titolo 1">
            <a:extLst>
              <a:ext uri="{FF2B5EF4-FFF2-40B4-BE49-F238E27FC236}">
                <a16:creationId xmlns:a16="http://schemas.microsoft.com/office/drawing/2014/main" id="{92C9F645-9B16-4ED9-8296-098345CDE8B0}"/>
              </a:ext>
            </a:extLst>
          </p:cNvPr>
          <p:cNvSpPr txBox="1">
            <a:spLocks/>
          </p:cNvSpPr>
          <p:nvPr/>
        </p:nvSpPr>
        <p:spPr>
          <a:xfrm>
            <a:off x="272093" y="762000"/>
            <a:ext cx="9314724" cy="59394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r>
              <a:rPr lang="it-IT" sz="2700" dirty="0"/>
              <a:t>Il Governo inglese pur riconoscendo l’importanza della cultura greca è contrario alla restituzione, in quanto ritiene che </a:t>
            </a:r>
            <a:r>
              <a:rPr lang="it-IT" sz="2700" b="1" dirty="0"/>
              <a:t>i marmi furono legalmente acquistati</a:t>
            </a:r>
          </a:p>
          <a:p>
            <a:pPr marL="457200" indent="-457200" algn="just">
              <a:buFont typeface="Arial" panose="020B0604020202020204" pitchFamily="34" charset="0"/>
              <a:buChar char="•"/>
            </a:pPr>
            <a:r>
              <a:rPr lang="it-IT" sz="2700" dirty="0"/>
              <a:t>Secondo Londra la restituzione di beni acquisiti legalmente costituirebbe un </a:t>
            </a:r>
            <a:r>
              <a:rPr lang="it-IT" sz="2700" b="1" dirty="0"/>
              <a:t>precedente troppo pericoloso</a:t>
            </a:r>
            <a:r>
              <a:rPr lang="it-IT" sz="2700" dirty="0"/>
              <a:t>: molti altri paesi potrebbero infatti richiedere restituzioni di beni portati via dai loro territori.</a:t>
            </a:r>
          </a:p>
          <a:p>
            <a:pPr marL="457200" indent="-457200" algn="just">
              <a:buFont typeface="Arial" panose="020B0604020202020204" pitchFamily="34" charset="0"/>
              <a:buChar char="•"/>
            </a:pPr>
            <a:r>
              <a:rPr lang="it-IT" sz="2700" dirty="0"/>
              <a:t>Contrario alla restituzione anche il </a:t>
            </a:r>
            <a:r>
              <a:rPr lang="it-IT" sz="2700" b="1" dirty="0"/>
              <a:t>British Museum</a:t>
            </a:r>
            <a:r>
              <a:rPr lang="it-IT" sz="2700" dirty="0"/>
              <a:t> che ha sempre dedicato massima attenzione alla vicenda dei marmi del Partenone: nel proprio sito presenta </a:t>
            </a:r>
            <a:r>
              <a:rPr lang="it-IT" sz="2700" dirty="0">
                <a:hlinkClick r:id="rId2"/>
              </a:rPr>
              <a:t>una sezione dedicata</a:t>
            </a:r>
            <a:r>
              <a:rPr lang="it-IT" sz="2700" dirty="0"/>
              <a:t> dove spiega anche la propria posizione; inoltre lo statuto del museo impedisce la restituzione di un’opera acquisita</a:t>
            </a:r>
          </a:p>
        </p:txBody>
      </p:sp>
    </p:spTree>
    <p:extLst>
      <p:ext uri="{BB962C8B-B14F-4D97-AF65-F5344CB8AC3E}">
        <p14:creationId xmlns:p14="http://schemas.microsoft.com/office/powerpoint/2010/main" val="995734824"/>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87722-910C-43F1-9593-0A8118CAE714}"/>
              </a:ext>
            </a:extLst>
          </p:cNvPr>
          <p:cNvSpPr>
            <a:spLocks noGrp="1"/>
          </p:cNvSpPr>
          <p:nvPr>
            <p:ph type="title"/>
          </p:nvPr>
        </p:nvSpPr>
        <p:spPr>
          <a:xfrm>
            <a:off x="3052027" y="156576"/>
            <a:ext cx="3754856" cy="605424"/>
          </a:xfrm>
        </p:spPr>
        <p:txBody>
          <a:bodyPr>
            <a:normAutofit fontScale="90000"/>
          </a:bodyPr>
          <a:lstStyle/>
          <a:p>
            <a:r>
              <a:rPr lang="it-IT" dirty="0">
                <a:solidFill>
                  <a:srgbClr val="00B0F0"/>
                </a:solidFill>
                <a:latin typeface="Incised901 Ct BT" panose="020B0904030504030204" pitchFamily="34" charset="0"/>
              </a:rPr>
              <a:t>Ultime notizie</a:t>
            </a:r>
            <a:endParaRPr lang="it-IT" dirty="0">
              <a:solidFill>
                <a:srgbClr val="00B0F0"/>
              </a:solidFill>
            </a:endParaRPr>
          </a:p>
        </p:txBody>
      </p:sp>
      <p:sp>
        <p:nvSpPr>
          <p:cNvPr id="3" name="Titolo 1">
            <a:extLst>
              <a:ext uri="{FF2B5EF4-FFF2-40B4-BE49-F238E27FC236}">
                <a16:creationId xmlns:a16="http://schemas.microsoft.com/office/drawing/2014/main" id="{92C9F645-9B16-4ED9-8296-098345CDE8B0}"/>
              </a:ext>
            </a:extLst>
          </p:cNvPr>
          <p:cNvSpPr txBox="1">
            <a:spLocks/>
          </p:cNvSpPr>
          <p:nvPr/>
        </p:nvSpPr>
        <p:spPr>
          <a:xfrm>
            <a:off x="272093" y="762000"/>
            <a:ext cx="9314724" cy="59394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buFont typeface="Arial" panose="020B0604020202020204" pitchFamily="34" charset="0"/>
              <a:buChar char="•"/>
            </a:pPr>
            <a:endParaRPr lang="it-IT" sz="2700" b="1" dirty="0"/>
          </a:p>
          <a:p>
            <a:pPr marL="457200" indent="-457200" algn="just">
              <a:buFont typeface="Arial" panose="020B0604020202020204" pitchFamily="34" charset="0"/>
              <a:buChar char="•"/>
            </a:pPr>
            <a:r>
              <a:rPr lang="it-IT" sz="2700" dirty="0"/>
              <a:t>A </a:t>
            </a:r>
            <a:r>
              <a:rPr lang="it-IT" sz="2700" b="1" dirty="0"/>
              <a:t>inizio gennaio 2023</a:t>
            </a:r>
            <a:r>
              <a:rPr lang="it-IT" sz="2700" dirty="0"/>
              <a:t> il British Museum </a:t>
            </a:r>
            <a:r>
              <a:rPr lang="it-IT" sz="2700" dirty="0">
                <a:solidFill>
                  <a:schemeClr val="accent6">
                    <a:lumMod val="75000"/>
                  </a:schemeClr>
                </a:solidFill>
                <a:hlinkClick r:id="rId2">
                  <a:extLst>
                    <a:ext uri="{A12FA001-AC4F-418D-AE19-62706E023703}">
                      <ahyp:hlinkClr xmlns:ahyp="http://schemas.microsoft.com/office/drawing/2018/hyperlinkcolor" val="tx"/>
                    </a:ext>
                  </a:extLst>
                </a:hlinkClick>
              </a:rPr>
              <a:t>ha confermato</a:t>
            </a:r>
            <a:r>
              <a:rPr lang="it-IT" sz="2700" dirty="0">
                <a:solidFill>
                  <a:schemeClr val="accent6">
                    <a:lumMod val="75000"/>
                  </a:schemeClr>
                </a:solidFill>
              </a:rPr>
              <a:t> </a:t>
            </a:r>
            <a:r>
              <a:rPr lang="it-IT" sz="2700" dirty="0"/>
              <a:t>che è in corso una trattativa riservata con il governo greco che potrebbe portare alla restituzione di alcuni frammenti ma non di tutti. </a:t>
            </a:r>
            <a:endParaRPr lang="it-IT" sz="2700" b="1" dirty="0"/>
          </a:p>
          <a:p>
            <a:pPr marL="457200" indent="-457200" algn="just">
              <a:buFont typeface="Arial" panose="020B0604020202020204" pitchFamily="34" charset="0"/>
              <a:buChar char="•"/>
            </a:pPr>
            <a:r>
              <a:rPr lang="it-IT" sz="2700" b="1" dirty="0"/>
              <a:t>Nel marzo 2023 il Vaticano ha restituito alla Grecia 3 frammenti del Partenone conservati nei Musei Vaticani: </a:t>
            </a:r>
            <a:r>
              <a:rPr lang="it-IT" sz="2700" dirty="0"/>
              <a:t>«</a:t>
            </a:r>
            <a:r>
              <a:rPr lang="it-IT" sz="2700" i="1" dirty="0"/>
              <a:t>Un Paese come l’Italia a cui tanti reperti sono stati trafugati ha interesse ad appoggiare la causa di Atene. Anche l’India, che reclama il diamante </a:t>
            </a:r>
            <a:r>
              <a:rPr lang="it-IT" sz="2700" i="1" dirty="0" err="1"/>
              <a:t>Koh</a:t>
            </a:r>
            <a:r>
              <a:rPr lang="it-IT" sz="2700" i="1" dirty="0"/>
              <a:t>-i-</a:t>
            </a:r>
            <a:r>
              <a:rPr lang="it-IT" sz="2700" i="1" dirty="0" err="1"/>
              <a:t>noor</a:t>
            </a:r>
            <a:r>
              <a:rPr lang="it-IT" sz="2700" i="1" dirty="0"/>
              <a:t> che appartiene ai gioielli della corona d’Inghilterra, si è espressa a favore di Atene. L’opinione pubblica evolve e con essa anche il diritto</a:t>
            </a:r>
            <a:r>
              <a:rPr lang="it-IT" sz="2700" dirty="0"/>
              <a:t>»</a:t>
            </a:r>
            <a:endParaRPr lang="it-IT" sz="2700" b="1" dirty="0"/>
          </a:p>
        </p:txBody>
      </p:sp>
    </p:spTree>
    <p:extLst>
      <p:ext uri="{BB962C8B-B14F-4D97-AF65-F5344CB8AC3E}">
        <p14:creationId xmlns:p14="http://schemas.microsoft.com/office/powerpoint/2010/main" val="126397695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7C638-69C0-4442-AAA8-97A0517D647A}"/>
              </a:ext>
            </a:extLst>
          </p:cNvPr>
          <p:cNvSpPr>
            <a:spLocks noGrp="1"/>
          </p:cNvSpPr>
          <p:nvPr>
            <p:ph type="ctrTitle"/>
          </p:nvPr>
        </p:nvSpPr>
        <p:spPr>
          <a:xfrm>
            <a:off x="926926" y="2254685"/>
            <a:ext cx="8530225" cy="2442573"/>
          </a:xfrm>
          <a:ln>
            <a:solidFill>
              <a:schemeClr val="accent1">
                <a:lumMod val="50000"/>
              </a:schemeClr>
            </a:solidFill>
          </a:ln>
        </p:spPr>
        <p:txBody>
          <a:bodyPr/>
          <a:lstStyle/>
          <a:p>
            <a:pPr algn="ctr"/>
            <a:r>
              <a:rPr lang="it-IT" dirty="0"/>
              <a:t> </a:t>
            </a:r>
            <a:r>
              <a:rPr lang="it-IT" sz="6600" dirty="0">
                <a:latin typeface="Incised901 Ct BT" panose="020B0904030504030204" pitchFamily="34" charset="0"/>
              </a:rPr>
              <a:t>Il Doriforo di </a:t>
            </a:r>
            <a:r>
              <a:rPr lang="it-IT" sz="6600" dirty="0" err="1">
                <a:latin typeface="Incised901 Ct BT" panose="020B0904030504030204" pitchFamily="34" charset="0"/>
              </a:rPr>
              <a:t>Stabiae</a:t>
            </a:r>
            <a:endParaRPr lang="it-IT" sz="6600" dirty="0">
              <a:latin typeface="Incised901 Ct BT" panose="020B0904030504030204" pitchFamily="34" charset="0"/>
            </a:endParaRPr>
          </a:p>
        </p:txBody>
      </p:sp>
    </p:spTree>
    <p:extLst>
      <p:ext uri="{BB962C8B-B14F-4D97-AF65-F5344CB8AC3E}">
        <p14:creationId xmlns:p14="http://schemas.microsoft.com/office/powerpoint/2010/main" val="29785243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62FADCB-64CD-4841-B804-27D492428D5E}"/>
              </a:ext>
            </a:extLst>
          </p:cNvPr>
          <p:cNvSpPr>
            <a:spLocks noGrp="1"/>
          </p:cNvSpPr>
          <p:nvPr>
            <p:ph type="body" sz="half" idx="2"/>
          </p:nvPr>
        </p:nvSpPr>
        <p:spPr>
          <a:xfrm>
            <a:off x="187890" y="375781"/>
            <a:ext cx="5248406" cy="6225435"/>
          </a:xfrm>
        </p:spPr>
        <p:txBody>
          <a:bodyPr>
            <a:normAutofit fontScale="85000" lnSpcReduction="10000"/>
          </a:bodyPr>
          <a:lstStyle/>
          <a:p>
            <a:pPr marL="342900" indent="-342900" algn="just">
              <a:buFont typeface="Arial" panose="020B0604020202020204" pitchFamily="34" charset="0"/>
              <a:buChar char="•"/>
            </a:pPr>
            <a:r>
              <a:rPr lang="it-IT" sz="2400" dirty="0">
                <a:solidFill>
                  <a:srgbClr val="1409E7"/>
                </a:solidFill>
                <a:latin typeface="+mj-lt"/>
              </a:rPr>
              <a:t>Nel 1976 viene ritrovata nel territorio dell’antica </a:t>
            </a:r>
            <a:r>
              <a:rPr lang="it-IT" sz="2400" dirty="0" err="1">
                <a:solidFill>
                  <a:srgbClr val="1409E7"/>
                </a:solidFill>
                <a:latin typeface="+mj-lt"/>
              </a:rPr>
              <a:t>Stabiae</a:t>
            </a:r>
            <a:r>
              <a:rPr lang="it-IT" sz="2400" dirty="0">
                <a:solidFill>
                  <a:srgbClr val="1409E7"/>
                </a:solidFill>
                <a:latin typeface="+mj-lt"/>
              </a:rPr>
              <a:t>, nei pressi della Villa del Pastore, una delle ville non visitabili dal pubblico, la statua del «Doriforo», una delle molte copie romane dell’originale in bronzo di Policleto, la cui copia migliore oggi si trova al Museo archeologico di Napoli.</a:t>
            </a:r>
          </a:p>
          <a:p>
            <a:pPr marL="342900" indent="-342900" algn="just">
              <a:buFont typeface="Arial" panose="020B0604020202020204" pitchFamily="34" charset="0"/>
              <a:buChar char="•"/>
            </a:pPr>
            <a:r>
              <a:rPr lang="it-IT" sz="2400" dirty="0">
                <a:solidFill>
                  <a:srgbClr val="1409E7"/>
                </a:solidFill>
                <a:latin typeface="+mj-lt"/>
              </a:rPr>
              <a:t>Il cantiere non è sorvegliato adeguatamente e la statua non viene consegnata alla Soprintendenza, ma finisce nelle mani di un antiquario romano che commercia clandestinamente le opere d’arte. </a:t>
            </a:r>
          </a:p>
          <a:p>
            <a:pPr marL="342900" indent="-342900" algn="just">
              <a:buFont typeface="Arial" panose="020B0604020202020204" pitchFamily="34" charset="0"/>
              <a:buChar char="•"/>
            </a:pPr>
            <a:r>
              <a:rPr lang="it-IT" sz="2400" dirty="0">
                <a:solidFill>
                  <a:srgbClr val="1409E7"/>
                </a:solidFill>
                <a:latin typeface="+mj-lt"/>
              </a:rPr>
              <a:t>Nel</a:t>
            </a:r>
            <a:r>
              <a:rPr lang="it-IT" sz="2400" dirty="0">
                <a:solidFill>
                  <a:srgbClr val="1409E7"/>
                </a:solidFill>
              </a:rPr>
              <a:t>1980 il </a:t>
            </a:r>
            <a:r>
              <a:rPr lang="it-IT" sz="2400" i="1" dirty="0">
                <a:solidFill>
                  <a:srgbClr val="1409E7"/>
                </a:solidFill>
              </a:rPr>
              <a:t>Doriforo </a:t>
            </a:r>
            <a:r>
              <a:rPr lang="it-IT" sz="2400" dirty="0">
                <a:solidFill>
                  <a:srgbClr val="1409E7"/>
                </a:solidFill>
              </a:rPr>
              <a:t>compare improvvisamente</a:t>
            </a:r>
            <a:r>
              <a:rPr lang="it-IT" sz="2400" b="1" dirty="0">
                <a:solidFill>
                  <a:srgbClr val="1409E7"/>
                </a:solidFill>
              </a:rPr>
              <a:t> </a:t>
            </a:r>
            <a:r>
              <a:rPr lang="it-IT" sz="2400" dirty="0">
                <a:solidFill>
                  <a:srgbClr val="1409E7"/>
                </a:solidFill>
              </a:rPr>
              <a:t>in Germania, esposto al pubblico dell’</a:t>
            </a:r>
            <a:r>
              <a:rPr lang="it-IT" sz="2400" b="1" dirty="0" err="1">
                <a:solidFill>
                  <a:srgbClr val="1409E7"/>
                </a:solidFill>
              </a:rPr>
              <a:t>Antikenmuseum</a:t>
            </a:r>
            <a:r>
              <a:rPr lang="it-IT" sz="2400" b="1" dirty="0">
                <a:solidFill>
                  <a:srgbClr val="1409E7"/>
                </a:solidFill>
              </a:rPr>
              <a:t> di Monaco di Baviera </a:t>
            </a:r>
            <a:r>
              <a:rPr lang="it-IT" sz="2400" dirty="0">
                <a:solidFill>
                  <a:srgbClr val="1409E7"/>
                </a:solidFill>
              </a:rPr>
              <a:t>e accompagnato da una didascalia che faceva riferimento alla provenienza stabiese: «Doriforo </a:t>
            </a:r>
            <a:r>
              <a:rPr lang="it-IT" sz="2400" dirty="0" err="1">
                <a:solidFill>
                  <a:srgbClr val="1409E7"/>
                </a:solidFill>
              </a:rPr>
              <a:t>aus</a:t>
            </a:r>
            <a:r>
              <a:rPr lang="it-IT" sz="2400" dirty="0">
                <a:solidFill>
                  <a:srgbClr val="1409E7"/>
                </a:solidFill>
              </a:rPr>
              <a:t> </a:t>
            </a:r>
            <a:r>
              <a:rPr lang="it-IT" sz="2400" dirty="0" err="1">
                <a:solidFill>
                  <a:srgbClr val="1409E7"/>
                </a:solidFill>
              </a:rPr>
              <a:t>Stabiae</a:t>
            </a:r>
            <a:r>
              <a:rPr lang="it-IT" sz="2400" dirty="0">
                <a:solidFill>
                  <a:srgbClr val="1409E7"/>
                </a:solidFill>
              </a:rPr>
              <a:t>»</a:t>
            </a:r>
          </a:p>
          <a:p>
            <a:pPr algn="just"/>
            <a:endParaRPr lang="it-IT" sz="2400" dirty="0">
              <a:solidFill>
                <a:srgbClr val="1409E7"/>
              </a:solidFill>
              <a:latin typeface="+mj-lt"/>
            </a:endParaRPr>
          </a:p>
        </p:txBody>
      </p:sp>
      <p:pic>
        <p:nvPicPr>
          <p:cNvPr id="14338" name="Picture 2" descr="Doriforo di Stabiae, marmo pentelico, fine II-metà I sec. a.C. - Image source | ccby-sa2.0">
            <a:extLst>
              <a:ext uri="{FF2B5EF4-FFF2-40B4-BE49-F238E27FC236}">
                <a16:creationId xmlns:a16="http://schemas.microsoft.com/office/drawing/2014/main" id="{7F37E7F5-ADF7-4BD0-8BB0-7DC90A8F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67" y="796838"/>
            <a:ext cx="3666516" cy="54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262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2">
            <a:extLst>
              <a:ext uri="{FF2B5EF4-FFF2-40B4-BE49-F238E27FC236}">
                <a16:creationId xmlns:a16="http://schemas.microsoft.com/office/drawing/2014/main" id="{C806FB33-3E59-42F8-9250-10481B93CE49}"/>
              </a:ext>
            </a:extLst>
          </p:cNvPr>
          <p:cNvSpPr txBox="1">
            <a:spLocks/>
          </p:cNvSpPr>
          <p:nvPr/>
        </p:nvSpPr>
        <p:spPr>
          <a:xfrm>
            <a:off x="1218969" y="2510131"/>
            <a:ext cx="7766936" cy="109689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it-IT" sz="3200" b="1" dirty="0">
                <a:solidFill>
                  <a:schemeClr val="accent6">
                    <a:lumMod val="75000"/>
                  </a:schemeClr>
                </a:solidFill>
                <a:latin typeface="Incised901 Ct BT" panose="020B0904030504030204" pitchFamily="34" charset="0"/>
                <a:hlinkClick r:id="rId2"/>
              </a:rPr>
              <a:t>Si potrebbe mai verificare oggi un episodio del genere?</a:t>
            </a:r>
            <a:endParaRPr lang="it-IT" sz="3200" b="1" dirty="0">
              <a:solidFill>
                <a:schemeClr val="accent6">
                  <a:lumMod val="75000"/>
                </a:schemeClr>
              </a:solidFill>
              <a:latin typeface="Incised901 Ct BT" panose="020B0904030504030204" pitchFamily="34" charset="0"/>
            </a:endParaRPr>
          </a:p>
        </p:txBody>
      </p:sp>
    </p:spTree>
    <p:extLst>
      <p:ext uri="{BB962C8B-B14F-4D97-AF65-F5344CB8AC3E}">
        <p14:creationId xmlns:p14="http://schemas.microsoft.com/office/powerpoint/2010/main" val="2785320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62FADCB-64CD-4841-B804-27D492428D5E}"/>
              </a:ext>
            </a:extLst>
          </p:cNvPr>
          <p:cNvSpPr>
            <a:spLocks noGrp="1"/>
          </p:cNvSpPr>
          <p:nvPr>
            <p:ph type="body" sz="half" idx="2"/>
          </p:nvPr>
        </p:nvSpPr>
        <p:spPr>
          <a:xfrm>
            <a:off x="187890" y="100208"/>
            <a:ext cx="5248406" cy="6757791"/>
          </a:xfrm>
        </p:spPr>
        <p:txBody>
          <a:bodyPr>
            <a:normAutofit fontScale="92500" lnSpcReduction="20000"/>
          </a:bodyPr>
          <a:lstStyle/>
          <a:p>
            <a:pPr marL="342900" indent="-342900" algn="just">
              <a:buFont typeface="Arial" panose="020B0604020202020204" pitchFamily="34" charset="0"/>
              <a:buChar char="•"/>
            </a:pPr>
            <a:r>
              <a:rPr lang="it-IT" sz="2600" dirty="0">
                <a:solidFill>
                  <a:srgbClr val="1409E7"/>
                </a:solidFill>
                <a:latin typeface="+mj-lt"/>
              </a:rPr>
              <a:t>Il Italia molti giornali cominciano a riportare la notizia dell’esposizione della statua nel Museo di Monaco, scrivendo che la statua è stata rubata</a:t>
            </a:r>
          </a:p>
          <a:p>
            <a:pPr marL="342900" indent="-342900" algn="just">
              <a:buFont typeface="Arial" panose="020B0604020202020204" pitchFamily="34" charset="0"/>
              <a:buChar char="•"/>
            </a:pPr>
            <a:r>
              <a:rPr lang="it-IT" sz="2600" dirty="0">
                <a:solidFill>
                  <a:srgbClr val="1409E7"/>
                </a:solidFill>
                <a:latin typeface="+mj-lt"/>
              </a:rPr>
              <a:t>Il museo, che conta di acquisire l’opera in virtù di una sottoscrizione pubblica per una cifra di circa 6 milioni di marchi, pari, al cambio di allora, a circa 3 miliardi di lire decide dunque di non procedere all’acquisto. </a:t>
            </a:r>
          </a:p>
          <a:p>
            <a:pPr marL="342900" indent="-342900" algn="just">
              <a:buFont typeface="Arial" panose="020B0604020202020204" pitchFamily="34" charset="0"/>
              <a:buChar char="•"/>
            </a:pPr>
            <a:r>
              <a:rPr lang="it-IT" sz="2600" dirty="0">
                <a:solidFill>
                  <a:srgbClr val="1409E7"/>
                </a:solidFill>
                <a:latin typeface="+mj-lt"/>
              </a:rPr>
              <a:t>La statua viene restituita al mercante e scompare nel nulla.</a:t>
            </a:r>
          </a:p>
          <a:p>
            <a:pPr marL="342900" indent="-342900" algn="just">
              <a:buFont typeface="Arial" panose="020B0604020202020204" pitchFamily="34" charset="0"/>
              <a:buChar char="•"/>
            </a:pPr>
            <a:r>
              <a:rPr lang="it-IT" sz="2600" dirty="0">
                <a:solidFill>
                  <a:srgbClr val="1409E7"/>
                </a:solidFill>
                <a:latin typeface="+mj-lt"/>
              </a:rPr>
              <a:t>Nel 1986 riappare negli USA, al Minneapolis Museum of Art, nel Minnesota. La didascalia dice che la statua è stata ritrovata negli anni ’30 «nel mare al largo dell’Italia», chiaro riferimento alle acque internazionali.</a:t>
            </a:r>
            <a:endParaRPr lang="it-IT" sz="2600" dirty="0">
              <a:solidFill>
                <a:srgbClr val="1409E7"/>
              </a:solidFill>
            </a:endParaRPr>
          </a:p>
          <a:p>
            <a:pPr algn="just"/>
            <a:endParaRPr lang="it-IT" sz="2400" dirty="0">
              <a:solidFill>
                <a:srgbClr val="1409E7"/>
              </a:solidFill>
              <a:latin typeface="+mj-lt"/>
            </a:endParaRPr>
          </a:p>
        </p:txBody>
      </p:sp>
      <p:pic>
        <p:nvPicPr>
          <p:cNvPr id="14338" name="Picture 2" descr="Doriforo di Stabiae, marmo pentelico, fine II-metà I sec. a.C. - Image source | ccby-sa2.0">
            <a:extLst>
              <a:ext uri="{FF2B5EF4-FFF2-40B4-BE49-F238E27FC236}">
                <a16:creationId xmlns:a16="http://schemas.microsoft.com/office/drawing/2014/main" id="{7F37E7F5-ADF7-4BD0-8BB0-7DC90A8F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67" y="796838"/>
            <a:ext cx="3666516" cy="54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6677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62FADCB-64CD-4841-B804-27D492428D5E}"/>
              </a:ext>
            </a:extLst>
          </p:cNvPr>
          <p:cNvSpPr>
            <a:spLocks noGrp="1"/>
          </p:cNvSpPr>
          <p:nvPr>
            <p:ph type="body" sz="half" idx="2"/>
          </p:nvPr>
        </p:nvSpPr>
        <p:spPr>
          <a:xfrm>
            <a:off x="187890" y="100208"/>
            <a:ext cx="5248406" cy="6757791"/>
          </a:xfrm>
        </p:spPr>
        <p:txBody>
          <a:bodyPr>
            <a:normAutofit fontScale="92500"/>
          </a:bodyPr>
          <a:lstStyle/>
          <a:p>
            <a:pPr marL="342900" indent="-342900" algn="just">
              <a:buFont typeface="Arial" panose="020B0604020202020204" pitchFamily="34" charset="0"/>
              <a:buChar char="•"/>
            </a:pPr>
            <a:r>
              <a:rPr lang="it-IT" sz="2400" dirty="0">
                <a:solidFill>
                  <a:srgbClr val="1409E7"/>
                </a:solidFill>
                <a:latin typeface="+mj-lt"/>
              </a:rPr>
              <a:t>Il </a:t>
            </a:r>
            <a:r>
              <a:rPr lang="it-IT" sz="2400" i="1" dirty="0">
                <a:solidFill>
                  <a:srgbClr val="1409E7"/>
                </a:solidFill>
                <a:latin typeface="+mj-lt"/>
              </a:rPr>
              <a:t>Doriforo </a:t>
            </a:r>
            <a:r>
              <a:rPr lang="it-IT" sz="2400" dirty="0">
                <a:solidFill>
                  <a:srgbClr val="1409E7"/>
                </a:solidFill>
                <a:latin typeface="+mj-lt"/>
              </a:rPr>
              <a:t>di </a:t>
            </a:r>
            <a:r>
              <a:rPr lang="it-IT" sz="2400" i="1" dirty="0" err="1">
                <a:solidFill>
                  <a:srgbClr val="1409E7"/>
                </a:solidFill>
                <a:latin typeface="+mj-lt"/>
              </a:rPr>
              <a:t>Stabiae</a:t>
            </a:r>
            <a:r>
              <a:rPr lang="it-IT" sz="2400" i="1" dirty="0">
                <a:solidFill>
                  <a:srgbClr val="1409E7"/>
                </a:solidFill>
                <a:latin typeface="+mj-lt"/>
              </a:rPr>
              <a:t> </a:t>
            </a:r>
            <a:r>
              <a:rPr lang="it-IT" sz="2400" dirty="0">
                <a:solidFill>
                  <a:srgbClr val="1409E7"/>
                </a:solidFill>
                <a:latin typeface="+mj-lt"/>
              </a:rPr>
              <a:t>risulta privo di una parte del braccio sinistro, delle dita della mano destra, del naso e di parte del piede destro. A tal proposito – come auspicato anche da Umberto Pappalardo, professore che segue la vicenda – c’è da sperare che in futuro uno di tali elementi mancanti, </a:t>
            </a:r>
            <a:r>
              <a:rPr lang="it-IT" sz="2400" i="1" dirty="0">
                <a:solidFill>
                  <a:srgbClr val="1409E7"/>
                </a:solidFill>
                <a:latin typeface="+mj-lt"/>
              </a:rPr>
              <a:t>“– se mai sarà rinvenuto sul posto o comunque reso pubblico – potrà costituire la prova inconfutabile non solo dell’originaria provenienza da Stabia della preziosa scultura, ma forse anche del luogo esatto del suo rinvenimento”.</a:t>
            </a:r>
          </a:p>
          <a:p>
            <a:pPr marL="342900" indent="-342900" algn="just">
              <a:buFont typeface="Arial" panose="020B0604020202020204" pitchFamily="34" charset="0"/>
              <a:buChar char="•"/>
            </a:pPr>
            <a:r>
              <a:rPr lang="it-IT" sz="2600" dirty="0">
                <a:solidFill>
                  <a:srgbClr val="1409E7"/>
                </a:solidFill>
                <a:latin typeface="+mj-lt"/>
              </a:rPr>
              <a:t>Dopo un convegno a Castellammare di Stabia del 2019 si riaccende l’interesse intorno alla statua</a:t>
            </a:r>
          </a:p>
          <a:p>
            <a:pPr algn="just"/>
            <a:endParaRPr lang="it-IT" sz="2400" dirty="0">
              <a:solidFill>
                <a:srgbClr val="1409E7"/>
              </a:solidFill>
              <a:latin typeface="+mj-lt"/>
            </a:endParaRPr>
          </a:p>
        </p:txBody>
      </p:sp>
      <p:pic>
        <p:nvPicPr>
          <p:cNvPr id="14338" name="Picture 2" descr="Doriforo di Stabiae, marmo pentelico, fine II-metà I sec. a.C. - Image source | ccby-sa2.0">
            <a:extLst>
              <a:ext uri="{FF2B5EF4-FFF2-40B4-BE49-F238E27FC236}">
                <a16:creationId xmlns:a16="http://schemas.microsoft.com/office/drawing/2014/main" id="{7F37E7F5-ADF7-4BD0-8BB0-7DC90A8F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67" y="796838"/>
            <a:ext cx="3666516" cy="54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953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62FADCB-64CD-4841-B804-27D492428D5E}"/>
              </a:ext>
            </a:extLst>
          </p:cNvPr>
          <p:cNvSpPr>
            <a:spLocks noGrp="1"/>
          </p:cNvSpPr>
          <p:nvPr>
            <p:ph type="body" sz="half" idx="2"/>
          </p:nvPr>
        </p:nvSpPr>
        <p:spPr>
          <a:xfrm>
            <a:off x="162838" y="263046"/>
            <a:ext cx="5248406" cy="6594953"/>
          </a:xfrm>
        </p:spPr>
        <p:txBody>
          <a:bodyPr>
            <a:normAutofit fontScale="92500" lnSpcReduction="10000"/>
          </a:bodyPr>
          <a:lstStyle/>
          <a:p>
            <a:pPr algn="just"/>
            <a:r>
              <a:rPr lang="it-IT" sz="2700" dirty="0">
                <a:solidFill>
                  <a:srgbClr val="1409E7"/>
                </a:solidFill>
                <a:latin typeface="+mj-lt"/>
              </a:rPr>
              <a:t>Il 13 ottobre 2020 la senatrice Margherita Corrado chiede al Ministro Dario Franceschini ufficialmente in Parlamento: «</a:t>
            </a:r>
            <a:r>
              <a:rPr lang="it-IT" sz="2700" i="1" dirty="0">
                <a:solidFill>
                  <a:srgbClr val="1409E7"/>
                </a:solidFill>
              </a:rPr>
              <a:t>se non ritenga di voler attivare i canali opportuni per sollecitare il Minneapolis Institute of Art a fornire informazioni precise e veritiere circa tempi e modi dell’acquisizione della statua, nonché dare impulso, nei limiti delle sue prerogative, alla verifica attenta di tutti i dati disponibili e, ove si diano le necessarie condizioni, alla rivendicazione della scultura per conto dello Stato italiano con la necessaria determinazione».</a:t>
            </a:r>
            <a:endParaRPr lang="it-IT" sz="2700" dirty="0">
              <a:solidFill>
                <a:srgbClr val="1409E7"/>
              </a:solidFill>
            </a:endParaRPr>
          </a:p>
          <a:p>
            <a:pPr algn="just"/>
            <a:endParaRPr lang="it-IT" sz="2400" dirty="0">
              <a:solidFill>
                <a:srgbClr val="1409E7"/>
              </a:solidFill>
              <a:latin typeface="+mj-lt"/>
            </a:endParaRPr>
          </a:p>
        </p:txBody>
      </p:sp>
      <p:pic>
        <p:nvPicPr>
          <p:cNvPr id="14338" name="Picture 2" descr="Doriforo di Stabiae, marmo pentelico, fine II-metà I sec. a.C. - Image source | ccby-sa2.0">
            <a:extLst>
              <a:ext uri="{FF2B5EF4-FFF2-40B4-BE49-F238E27FC236}">
                <a16:creationId xmlns:a16="http://schemas.microsoft.com/office/drawing/2014/main" id="{7F37E7F5-ADF7-4BD0-8BB0-7DC90A8F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67" y="796838"/>
            <a:ext cx="3666516" cy="54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063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62FADCB-64CD-4841-B804-27D492428D5E}"/>
              </a:ext>
            </a:extLst>
          </p:cNvPr>
          <p:cNvSpPr>
            <a:spLocks noGrp="1"/>
          </p:cNvSpPr>
          <p:nvPr>
            <p:ph type="body" sz="half" idx="2"/>
          </p:nvPr>
        </p:nvSpPr>
        <p:spPr>
          <a:xfrm>
            <a:off x="184206" y="290848"/>
            <a:ext cx="5248406" cy="6276303"/>
          </a:xfrm>
        </p:spPr>
        <p:txBody>
          <a:bodyPr>
            <a:noAutofit/>
          </a:bodyPr>
          <a:lstStyle/>
          <a:p>
            <a:pPr marL="342900" indent="-342900" algn="just">
              <a:spcBef>
                <a:spcPts val="0"/>
              </a:spcBef>
              <a:buFont typeface="Arial" panose="020B0604020202020204" pitchFamily="34" charset="0"/>
              <a:buChar char="•"/>
            </a:pPr>
            <a:r>
              <a:rPr lang="it-IT" sz="2500" dirty="0">
                <a:solidFill>
                  <a:srgbClr val="1409E7"/>
                </a:solidFill>
              </a:rPr>
              <a:t>Il 18 gennaio 2022 un giudice del Tribunale di Torre Annunziata ha ordinato la confisca della statua su richiesta della procura; </a:t>
            </a:r>
          </a:p>
          <a:p>
            <a:pPr marL="342900" indent="-342900" algn="just">
              <a:spcBef>
                <a:spcPts val="0"/>
              </a:spcBef>
              <a:buFont typeface="Arial" panose="020B0604020202020204" pitchFamily="34" charset="0"/>
              <a:buChar char="•"/>
            </a:pPr>
            <a:r>
              <a:rPr lang="it-IT" sz="2500" dirty="0">
                <a:solidFill>
                  <a:srgbClr val="1409E7"/>
                </a:solidFill>
              </a:rPr>
              <a:t>nel febbraio 2022 la procura ha inoltrato una rogatoria internazionale alle competenti autorità di Washington; </a:t>
            </a:r>
          </a:p>
          <a:p>
            <a:pPr marL="342900" indent="-342900" algn="just">
              <a:spcBef>
                <a:spcPts val="0"/>
              </a:spcBef>
              <a:buFont typeface="Arial" panose="020B0604020202020204" pitchFamily="34" charset="0"/>
              <a:buChar char="•"/>
            </a:pPr>
            <a:r>
              <a:rPr lang="it-IT" sz="2500" dirty="0">
                <a:solidFill>
                  <a:srgbClr val="1409E7"/>
                </a:solidFill>
              </a:rPr>
              <a:t>tra il successivo maggio e dicembre 2022, la procura ha trasmesso agli Usa ed anche al legale rappresentante del museo di Minneapolis i documenti integrali sui quali si fonda il provvedimento di confisca, ma l’esito è stato negativo.</a:t>
            </a:r>
          </a:p>
        </p:txBody>
      </p:sp>
      <p:pic>
        <p:nvPicPr>
          <p:cNvPr id="14338" name="Picture 2" descr="Doriforo di Stabiae, marmo pentelico, fine II-metà I sec. a.C. - Image source | ccby-sa2.0">
            <a:extLst>
              <a:ext uri="{FF2B5EF4-FFF2-40B4-BE49-F238E27FC236}">
                <a16:creationId xmlns:a16="http://schemas.microsoft.com/office/drawing/2014/main" id="{7F37E7F5-ADF7-4BD0-8BB0-7DC90A8F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67" y="796838"/>
            <a:ext cx="3666516" cy="54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032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62FADCB-64CD-4841-B804-27D492428D5E}"/>
              </a:ext>
            </a:extLst>
          </p:cNvPr>
          <p:cNvSpPr>
            <a:spLocks noGrp="1"/>
          </p:cNvSpPr>
          <p:nvPr>
            <p:ph type="body" sz="half" idx="2"/>
          </p:nvPr>
        </p:nvSpPr>
        <p:spPr>
          <a:xfrm>
            <a:off x="162838" y="368458"/>
            <a:ext cx="5248406" cy="6335462"/>
          </a:xfrm>
        </p:spPr>
        <p:txBody>
          <a:bodyPr>
            <a:normAutofit fontScale="92500"/>
          </a:bodyPr>
          <a:lstStyle/>
          <a:p>
            <a:pPr marL="342900" indent="-342900" algn="just">
              <a:buFont typeface="Arial" panose="020B0604020202020204" pitchFamily="34" charset="0"/>
              <a:buChar char="•"/>
            </a:pPr>
            <a:r>
              <a:rPr lang="it-IT" sz="2500" dirty="0">
                <a:solidFill>
                  <a:srgbClr val="1409E7"/>
                </a:solidFill>
              </a:rPr>
              <a:t>Il giudice ha detto che quando i rappresentanti del museo di Minneapolis hanno acquistato la statua, sapevano della provenienza clandestina e dicevano di nascondere il fatto. La prova è in uno scambio di lettere che è stato consegnato dagli Usa. </a:t>
            </a:r>
          </a:p>
          <a:p>
            <a:pPr marL="342900" indent="-342900" algn="just">
              <a:buFont typeface="Arial" panose="020B0604020202020204" pitchFamily="34" charset="0"/>
              <a:buChar char="•"/>
            </a:pPr>
            <a:r>
              <a:rPr lang="it-IT" sz="2500" dirty="0">
                <a:solidFill>
                  <a:srgbClr val="1409E7"/>
                </a:solidFill>
              </a:rPr>
              <a:t>Nel frattempo il ministero della Cultura, tramite il direttore del Parco archeologico di Pompei Gabriel </a:t>
            </a:r>
            <a:r>
              <a:rPr lang="it-IT" sz="2500" dirty="0" err="1">
                <a:solidFill>
                  <a:srgbClr val="1409E7"/>
                </a:solidFill>
              </a:rPr>
              <a:t>Zuchtriegel</a:t>
            </a:r>
            <a:r>
              <a:rPr lang="it-IT" sz="2500" dirty="0">
                <a:solidFill>
                  <a:srgbClr val="1409E7"/>
                </a:solidFill>
              </a:rPr>
              <a:t> e Massimo Osanna, ex direttore, ha disposto che fin quando la situazione resta così, i musei statali italiani non faranno più collaborazione e prestiti al museo di Minneapolis.</a:t>
            </a:r>
          </a:p>
          <a:p>
            <a:pPr algn="just"/>
            <a:endParaRPr lang="it-IT" sz="2400" dirty="0">
              <a:solidFill>
                <a:srgbClr val="1409E7"/>
              </a:solidFill>
              <a:latin typeface="+mj-lt"/>
            </a:endParaRPr>
          </a:p>
        </p:txBody>
      </p:sp>
      <p:pic>
        <p:nvPicPr>
          <p:cNvPr id="14338" name="Picture 2" descr="Doriforo di Stabiae, marmo pentelico, fine II-metà I sec. a.C. - Image source | ccby-sa2.0">
            <a:extLst>
              <a:ext uri="{FF2B5EF4-FFF2-40B4-BE49-F238E27FC236}">
                <a16:creationId xmlns:a16="http://schemas.microsoft.com/office/drawing/2014/main" id="{7F37E7F5-ADF7-4BD0-8BB0-7DC90A8F5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067" y="796838"/>
            <a:ext cx="3666516" cy="547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860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6C86C25-ACC3-4697-AA4A-C1C76044409C}"/>
              </a:ext>
            </a:extLst>
          </p:cNvPr>
          <p:cNvSpPr/>
          <p:nvPr/>
        </p:nvSpPr>
        <p:spPr>
          <a:xfrm>
            <a:off x="1782205" y="833048"/>
            <a:ext cx="6978736" cy="5016758"/>
          </a:xfrm>
          <a:prstGeom prst="rect">
            <a:avLst/>
          </a:prstGeom>
        </p:spPr>
        <p:txBody>
          <a:bodyPr wrap="square">
            <a:spAutoFit/>
          </a:bodyPr>
          <a:lstStyle/>
          <a:p>
            <a:pPr algn="ctr"/>
            <a:r>
              <a:rPr lang="it-IT" sz="4000" dirty="0">
                <a:solidFill>
                  <a:schemeClr val="accent1">
                    <a:lumMod val="75000"/>
                  </a:schemeClr>
                </a:solidFill>
                <a:latin typeface="Incised901 Nd BT" panose="020B0A07040503030204" pitchFamily="34" charset="0"/>
              </a:rPr>
              <a:t>Che succede se un bene culturale, pubblico o privato, viene illegittimamente rubato o esportato?</a:t>
            </a:r>
          </a:p>
        </p:txBody>
      </p:sp>
    </p:spTree>
    <p:extLst>
      <p:ext uri="{BB962C8B-B14F-4D97-AF65-F5344CB8AC3E}">
        <p14:creationId xmlns:p14="http://schemas.microsoft.com/office/powerpoint/2010/main" val="3895811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6C86C25-ACC3-4697-AA4A-C1C76044409C}"/>
              </a:ext>
            </a:extLst>
          </p:cNvPr>
          <p:cNvSpPr/>
          <p:nvPr/>
        </p:nvSpPr>
        <p:spPr>
          <a:xfrm>
            <a:off x="1621568" y="305068"/>
            <a:ext cx="6978736" cy="6247864"/>
          </a:xfrm>
          <a:prstGeom prst="rect">
            <a:avLst/>
          </a:prstGeom>
        </p:spPr>
        <p:txBody>
          <a:bodyPr wrap="square">
            <a:spAutoFit/>
          </a:bodyPr>
          <a:lstStyle/>
          <a:p>
            <a:pPr algn="ctr"/>
            <a:r>
              <a:rPr lang="it-IT" sz="4000" dirty="0">
                <a:solidFill>
                  <a:schemeClr val="accent1">
                    <a:lumMod val="75000"/>
                  </a:schemeClr>
                </a:solidFill>
                <a:latin typeface="Incised901 Nd BT" panose="020B0A07040503030204" pitchFamily="34" charset="0"/>
              </a:rPr>
              <a:t>Il bene culturale è in questo caso protetto dalla Convenzione internazionale UNIDROIT, firmata a Roma nel 1995 ed entrata in vigore nel 1998</a:t>
            </a:r>
          </a:p>
        </p:txBody>
      </p:sp>
    </p:spTree>
    <p:extLst>
      <p:ext uri="{BB962C8B-B14F-4D97-AF65-F5344CB8AC3E}">
        <p14:creationId xmlns:p14="http://schemas.microsoft.com/office/powerpoint/2010/main" val="254168343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6C86C25-ACC3-4697-AA4A-C1C76044409C}"/>
              </a:ext>
            </a:extLst>
          </p:cNvPr>
          <p:cNvSpPr/>
          <p:nvPr/>
        </p:nvSpPr>
        <p:spPr>
          <a:xfrm>
            <a:off x="753762" y="181957"/>
            <a:ext cx="8439664" cy="6494085"/>
          </a:xfrm>
          <a:prstGeom prst="rect">
            <a:avLst/>
          </a:prstGeom>
        </p:spPr>
        <p:txBody>
          <a:bodyPr wrap="square">
            <a:spAutoFit/>
          </a:bodyPr>
          <a:lstStyle/>
          <a:p>
            <a:pPr algn="ctr"/>
            <a:r>
              <a:rPr lang="it-IT" sz="3200" dirty="0">
                <a:solidFill>
                  <a:schemeClr val="accent1">
                    <a:lumMod val="75000"/>
                  </a:schemeClr>
                </a:solidFill>
                <a:latin typeface="Incised901 Nd BT" panose="020B0A07040503030204" pitchFamily="34" charset="0"/>
              </a:rPr>
              <a:t>La convenzione è un trattato internazionale multilaterale che rappresenta sia i diritti del legittimo proprietario derubato che i diritti dello Stato dal cui territorio è stato illecitamente esportato un bene culturale e prevede la restituzione del bene al legittimo proprietario</a:t>
            </a:r>
          </a:p>
        </p:txBody>
      </p:sp>
    </p:spTree>
    <p:extLst>
      <p:ext uri="{BB962C8B-B14F-4D97-AF65-F5344CB8AC3E}">
        <p14:creationId xmlns:p14="http://schemas.microsoft.com/office/powerpoint/2010/main" val="22049168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07C638-69C0-4442-AAA8-97A0517D647A}"/>
              </a:ext>
            </a:extLst>
          </p:cNvPr>
          <p:cNvSpPr>
            <a:spLocks noGrp="1"/>
          </p:cNvSpPr>
          <p:nvPr>
            <p:ph type="ctrTitle"/>
          </p:nvPr>
        </p:nvSpPr>
        <p:spPr>
          <a:xfrm>
            <a:off x="926926" y="2254685"/>
            <a:ext cx="8530225" cy="2442573"/>
          </a:xfrm>
          <a:ln>
            <a:solidFill>
              <a:schemeClr val="accent1">
                <a:lumMod val="50000"/>
              </a:schemeClr>
            </a:solidFill>
          </a:ln>
        </p:spPr>
        <p:txBody>
          <a:bodyPr/>
          <a:lstStyle/>
          <a:p>
            <a:pPr algn="ctr"/>
            <a:r>
              <a:rPr lang="it-IT" dirty="0"/>
              <a:t> </a:t>
            </a:r>
            <a:r>
              <a:rPr lang="it-IT" sz="6600" dirty="0">
                <a:solidFill>
                  <a:schemeClr val="accent6">
                    <a:lumMod val="75000"/>
                  </a:schemeClr>
                </a:solidFill>
                <a:latin typeface="Incised901 Ct BT" panose="020B0904030504030204" pitchFamily="34" charset="0"/>
              </a:rPr>
              <a:t>I marmi di Lord Elgin</a:t>
            </a:r>
          </a:p>
        </p:txBody>
      </p:sp>
    </p:spTree>
    <p:extLst>
      <p:ext uri="{BB962C8B-B14F-4D97-AF65-F5344CB8AC3E}">
        <p14:creationId xmlns:p14="http://schemas.microsoft.com/office/powerpoint/2010/main" val="13835789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75902" y="1223319"/>
            <a:ext cx="6324716" cy="5016843"/>
          </a:xfrm>
        </p:spPr>
        <p:txBody>
          <a:bodyPr>
            <a:normAutofit fontScale="90000"/>
          </a:bodyPr>
          <a:lstStyle/>
          <a:p>
            <a:pPr algn="just"/>
            <a:r>
              <a:rPr lang="it-IT" dirty="0"/>
              <a:t>Lord Thomas Bruce, settimo conte di Elgin, fu dal 1791  ambasciatore a Vienna, poi a Bruxelles ed infine a Berlino. Dopo il matrimonio fece abbattere la villa di famiglia per farsi costruire un nuovo palazzo dal famoso architetto Thomas Harrison.</a:t>
            </a:r>
          </a:p>
        </p:txBody>
      </p:sp>
      <p:pic>
        <p:nvPicPr>
          <p:cNvPr id="1026" name="Picture 2" descr="Risultato immagini per lord elgin">
            <a:extLst>
              <a:ext uri="{FF2B5EF4-FFF2-40B4-BE49-F238E27FC236}">
                <a16:creationId xmlns:a16="http://schemas.microsoft.com/office/drawing/2014/main" id="{FC9F0879-11A7-4BF9-BD17-A705ADE2D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450" y="1524000"/>
            <a:ext cx="2543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8033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2000E-FA2B-4941-870C-1131765859CD}"/>
              </a:ext>
            </a:extLst>
          </p:cNvPr>
          <p:cNvSpPr>
            <a:spLocks noGrp="1"/>
          </p:cNvSpPr>
          <p:nvPr>
            <p:ph type="title"/>
          </p:nvPr>
        </p:nvSpPr>
        <p:spPr>
          <a:xfrm>
            <a:off x="414287" y="0"/>
            <a:ext cx="6324716" cy="6858000"/>
          </a:xfrm>
        </p:spPr>
        <p:txBody>
          <a:bodyPr>
            <a:normAutofit fontScale="90000"/>
          </a:bodyPr>
          <a:lstStyle/>
          <a:p>
            <a:pPr algn="just"/>
            <a:r>
              <a:rPr lang="it-IT" dirty="0"/>
              <a:t>Di formazione classica, Harrison suggerì a lord Elgin di riportare dalla Grecia qualche testimonianza artistica per approfondire lo studio dell’architettura. Lord Elgin fu entusiasta della proposta, perché in quel periodo si verificò una riscoperta delle antichità classiche latine e greche, anche grazie alla riscoperta delle città di Ercolano e Pompei, nel 1738 e nel 1748. Questo periodo viene chiamato «Neoclassicismo».</a:t>
            </a:r>
          </a:p>
        </p:txBody>
      </p:sp>
      <p:pic>
        <p:nvPicPr>
          <p:cNvPr id="2050" name="Picture 2" descr="Risultato immagini per thomas harrison architetto">
            <a:extLst>
              <a:ext uri="{FF2B5EF4-FFF2-40B4-BE49-F238E27FC236}">
                <a16:creationId xmlns:a16="http://schemas.microsoft.com/office/drawing/2014/main" id="{D8F38A0B-A833-47C1-81E2-8551646A1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815" y="2004164"/>
            <a:ext cx="2672898" cy="323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194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787</TotalTime>
  <Words>2312</Words>
  <Application>Microsoft Office PowerPoint</Application>
  <PresentationFormat>Widescreen</PresentationFormat>
  <Paragraphs>74</Paragraphs>
  <Slides>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Incised901 Ct BT</vt:lpstr>
      <vt:lpstr>Incised901 Nd BT</vt:lpstr>
      <vt:lpstr>Trebuchet MS</vt:lpstr>
      <vt:lpstr>Wingdings 3</vt:lpstr>
      <vt:lpstr>Sfaccettatura</vt:lpstr>
      <vt:lpstr> La proprietà dei beni culturali</vt:lpstr>
      <vt:lpstr> A chi appartengono i beni culturali?</vt:lpstr>
      <vt:lpstr>Presentazione standard di PowerPoint</vt:lpstr>
      <vt:lpstr>Presentazione standard di PowerPoint</vt:lpstr>
      <vt:lpstr>Presentazione standard di PowerPoint</vt:lpstr>
      <vt:lpstr>Presentazione standard di PowerPoint</vt:lpstr>
      <vt:lpstr> I marmi di Lord Elgin</vt:lpstr>
      <vt:lpstr>Lord Thomas Bruce, settimo conte di Elgin, fu dal 1791  ambasciatore a Vienna, poi a Bruxelles ed infine a Berlino. Dopo il matrimonio fece abbattere la villa di famiglia per farsi costruire un nuovo palazzo dal famoso architetto Thomas Harrison.</vt:lpstr>
      <vt:lpstr>Di formazione classica, Harrison suggerì a lord Elgin di riportare dalla Grecia qualche testimonianza artistica per approfondire lo studio dell’architettura. Lord Elgin fu entusiasta della proposta, perché in quel periodo si verificò una riscoperta delle antichità classiche latine e greche, anche grazie alla riscoperta delle città di Ercolano e Pompei, nel 1738 e nel 1748. Questo periodo viene chiamato «Neoclassicismo».</vt:lpstr>
      <vt:lpstr>Il Neoclassicismo</vt:lpstr>
      <vt:lpstr>Presentazione standard di PowerPoint</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ragioni della richiesta della Grecia</vt:lpstr>
      <vt:lpstr>Le ragioni del rifiuto dell’Inghilterra</vt:lpstr>
      <vt:lpstr>Ultime notizie</vt:lpstr>
      <vt:lpstr> Il Doriforo di Stabiae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proprietà delle opere d’arte</dc:title>
  <dc:creator>EMANUELA MILOSO</dc:creator>
  <cp:lastModifiedBy>EMANUELA MILOSO</cp:lastModifiedBy>
  <cp:revision>47</cp:revision>
  <dcterms:created xsi:type="dcterms:W3CDTF">2021-02-03T19:22:51Z</dcterms:created>
  <dcterms:modified xsi:type="dcterms:W3CDTF">2024-04-07T16:44:39Z</dcterms:modified>
</cp:coreProperties>
</file>