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sldIdLst>
    <p:sldId id="267" r:id="rId2"/>
    <p:sldId id="268" r:id="rId3"/>
    <p:sldId id="273" r:id="rId4"/>
    <p:sldId id="275" r:id="rId5"/>
    <p:sldId id="281" r:id="rId6"/>
    <p:sldId id="282" r:id="rId7"/>
    <p:sldId id="283" r:id="rId8"/>
    <p:sldId id="274" r:id="rId9"/>
    <p:sldId id="256" r:id="rId10"/>
    <p:sldId id="276" r:id="rId11"/>
    <p:sldId id="277" r:id="rId12"/>
    <p:sldId id="260" r:id="rId13"/>
    <p:sldId id="257" r:id="rId14"/>
    <p:sldId id="259" r:id="rId15"/>
    <p:sldId id="269" r:id="rId16"/>
    <p:sldId id="271" r:id="rId17"/>
    <p:sldId id="270" r:id="rId18"/>
    <p:sldId id="284" r:id="rId19"/>
    <p:sldId id="285" r:id="rId20"/>
    <p:sldId id="286"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F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54" d="100"/>
          <a:sy n="54" d="100"/>
        </p:scale>
        <p:origin x="60" y="26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8.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6" name="Rounded Rectangle 15"/>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82220" y="5353963"/>
            <a:ext cx="11631168"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914400" y="1600200"/>
            <a:ext cx="10363200" cy="1780108"/>
          </a:xfrm>
        </p:spPr>
        <p:txBody>
          <a:bodyPr anchor="b">
            <a:normAutofit/>
          </a:bodyPr>
          <a:lstStyle>
            <a:lvl1pPr>
              <a:defRPr sz="4400">
                <a:solidFill>
                  <a:srgbClr val="FFFFFF"/>
                </a:solidFill>
              </a:defRPr>
            </a:lvl1pPr>
          </a:lstStyle>
          <a:p>
            <a:r>
              <a:rPr lang="it-IT"/>
              <a:t>Fare clic per modificare lo stile del titolo</a:t>
            </a:r>
            <a:endParaRPr lang="en-US" dirty="0"/>
          </a:p>
        </p:txBody>
      </p:sp>
      <p:sp>
        <p:nvSpPr>
          <p:cNvPr id="3" name="Subtitle 2"/>
          <p:cNvSpPr>
            <a:spLocks noGrp="1"/>
          </p:cNvSpPr>
          <p:nvPr>
            <p:ph type="subTitle" idx="1"/>
          </p:nvPr>
        </p:nvSpPr>
        <p:spPr>
          <a:xfrm>
            <a:off x="1828800" y="3556001"/>
            <a:ext cx="85344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F575E7FA-0A2F-4EBB-8F05-4E712B364469}" type="datetimeFigureOut">
              <a:rPr lang="it-IT" smtClean="0"/>
              <a:t>26/02/2021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41AE6B9-77B8-4520-8291-B4715D9D4BBB}" type="slidenum">
              <a:rPr lang="it-IT" smtClean="0"/>
              <a:t>‹N›</a:t>
            </a:fld>
            <a:endParaRPr lang="it-IT"/>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F575E7FA-0A2F-4EBB-8F05-4E712B364469}" type="datetimeFigureOut">
              <a:rPr lang="it-IT" smtClean="0"/>
              <a:t>26/02/2021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41AE6B9-77B8-4520-8291-B4715D9D4BBB}" type="slidenum">
              <a:rPr lang="it-IT" smtClean="0"/>
              <a:t>‹N›</a:t>
            </a:fld>
            <a:endParaRPr lang="it-IT"/>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1_Titolo e testo verticale">
    <p:spTree>
      <p:nvGrpSpPr>
        <p:cNvPr id="1" name=""/>
        <p:cNvGrpSpPr/>
        <p:nvPr/>
      </p:nvGrpSpPr>
      <p:grpSpPr>
        <a:xfrm>
          <a:off x="0" y="0"/>
          <a:ext cx="0" cy="0"/>
          <a:chOff x="0" y="0"/>
          <a:chExt cx="0" cy="0"/>
        </a:xfrm>
      </p:grpSpPr>
      <p:sp>
        <p:nvSpPr>
          <p:cNvPr id="21" name="Rounded Rectangle 20"/>
          <p:cNvSpPr/>
          <p:nvPr/>
        </p:nvSpPr>
        <p:spPr bwMode="hidden">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F575E7FA-0A2F-4EBB-8F05-4E712B364469}" type="datetimeFigureOut">
              <a:rPr lang="it-IT" smtClean="0"/>
              <a:t>26/02/2021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41AE6B9-77B8-4520-8291-B4715D9D4BBB}" type="slidenum">
              <a:rPr lang="it-IT" smtClean="0"/>
              <a:t>‹N›</a:t>
            </a:fld>
            <a:endParaRPr lang="it-IT"/>
          </a:p>
        </p:txBody>
      </p:sp>
      <p:grpSp>
        <p:nvGrpSpPr>
          <p:cNvPr id="15" name="Group 14"/>
          <p:cNvGrpSpPr>
            <a:grpSpLocks noChangeAspect="1"/>
          </p:cNvGrpSpPr>
          <p:nvPr/>
        </p:nvGrpSpPr>
        <p:grpSpPr bwMode="hidden">
          <a:xfrm>
            <a:off x="282220" y="714191"/>
            <a:ext cx="11631168"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8839200" y="1447801"/>
            <a:ext cx="2743200" cy="4487333"/>
          </a:xfrm>
        </p:spPr>
        <p:txBody>
          <a:bodyPr vert="eaVert" anchor="ctr"/>
          <a:lstStyle>
            <a:lvl1pPr algn="l">
              <a:defRPr>
                <a:solidFill>
                  <a:schemeClr val="tx2"/>
                </a:solidFill>
              </a:defRPr>
            </a:lvl1pPr>
          </a:lstStyle>
          <a:p>
            <a:r>
              <a:rPr lang="it-IT"/>
              <a:t>Fare clic per modificare lo stile del titolo</a:t>
            </a:r>
            <a:endParaRPr lang="en-US" dirty="0"/>
          </a:p>
        </p:txBody>
      </p:sp>
      <p:sp>
        <p:nvSpPr>
          <p:cNvPr id="3" name="Vertical Text Placeholder 2"/>
          <p:cNvSpPr>
            <a:spLocks noGrp="1"/>
          </p:cNvSpPr>
          <p:nvPr>
            <p:ph type="body" orient="vert" idx="1"/>
          </p:nvPr>
        </p:nvSpPr>
        <p:spPr>
          <a:xfrm>
            <a:off x="609600" y="1447800"/>
            <a:ext cx="80264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Date Placeholder 3"/>
          <p:cNvSpPr>
            <a:spLocks noGrp="1"/>
          </p:cNvSpPr>
          <p:nvPr>
            <p:ph type="dt" sz="half" idx="10"/>
          </p:nvPr>
        </p:nvSpPr>
        <p:spPr/>
        <p:txBody>
          <a:bodyPr/>
          <a:lstStyle/>
          <a:p>
            <a:fld id="{F575E7FA-0A2F-4EBB-8F05-4E712B364469}" type="datetimeFigureOut">
              <a:rPr lang="it-IT" smtClean="0"/>
              <a:t>26/02/2021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41AE6B9-77B8-4520-8291-B4715D9D4BBB}" type="slidenum">
              <a:rPr lang="it-IT" smtClean="0"/>
              <a:t>‹N›</a:t>
            </a:fld>
            <a:endParaRPr lang="it-IT"/>
          </a:p>
        </p:txBody>
      </p:sp>
      <p:sp>
        <p:nvSpPr>
          <p:cNvPr id="7" name="Title 6"/>
          <p:cNvSpPr>
            <a:spLocks noGrp="1"/>
          </p:cNvSpPr>
          <p:nvPr>
            <p:ph type="title"/>
          </p:nvPr>
        </p:nvSpPr>
        <p:spPr/>
        <p:txBody>
          <a:bodyPr/>
          <a:lstStyle/>
          <a:p>
            <a:r>
              <a:rPr lang="it-IT"/>
              <a:t>Fare clic per modificare lo stile del titolo</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Intestazione sezione">
    <p:spTree>
      <p:nvGrpSpPr>
        <p:cNvPr id="1" name=""/>
        <p:cNvGrpSpPr/>
        <p:nvPr/>
      </p:nvGrpSpPr>
      <p:grpSpPr>
        <a:xfrm>
          <a:off x="0" y="0"/>
          <a:ext cx="0" cy="0"/>
          <a:chOff x="0" y="0"/>
          <a:chExt cx="0" cy="0"/>
        </a:xfrm>
      </p:grpSpPr>
      <p:sp>
        <p:nvSpPr>
          <p:cNvPr id="14" name="Rounded Rectangle 13"/>
          <p:cNvSpPr/>
          <p:nvPr/>
        </p:nvSpPr>
        <p:spPr>
          <a:xfrm>
            <a:off x="304800" y="228600"/>
            <a:ext cx="11594592"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8063251" y="4203592"/>
            <a:ext cx="383523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3492427" y="4075290"/>
            <a:ext cx="7392687"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3771637" y="4087562"/>
            <a:ext cx="729064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7479319" y="4074175"/>
            <a:ext cx="4410667"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82220" y="4058555"/>
            <a:ext cx="11631168"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920043" y="2463560"/>
            <a:ext cx="10363200" cy="1524000"/>
          </a:xfrm>
        </p:spPr>
        <p:txBody>
          <a:bodyPr anchor="t">
            <a:normAutofit/>
          </a:bodyPr>
          <a:lstStyle>
            <a:lvl1pPr algn="ctr">
              <a:defRPr sz="4400" b="0" cap="none"/>
            </a:lvl1pPr>
          </a:lstStyle>
          <a:p>
            <a:r>
              <a:rPr lang="it-IT"/>
              <a:t>Fare clic per modificare lo stile del titolo</a:t>
            </a:r>
            <a:endParaRPr lang="en-US" dirty="0"/>
          </a:p>
        </p:txBody>
      </p:sp>
      <p:sp>
        <p:nvSpPr>
          <p:cNvPr id="3" name="Text Placeholder 2"/>
          <p:cNvSpPr>
            <a:spLocks noGrp="1"/>
          </p:cNvSpPr>
          <p:nvPr>
            <p:ph type="body" idx="1"/>
          </p:nvPr>
        </p:nvSpPr>
        <p:spPr>
          <a:xfrm>
            <a:off x="1823153" y="1437449"/>
            <a:ext cx="8556979"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Fare clic per modificare stili del testo dello schema</a:t>
            </a:r>
          </a:p>
        </p:txBody>
      </p:sp>
      <p:sp>
        <p:nvSpPr>
          <p:cNvPr id="4" name="Date Placeholder 3"/>
          <p:cNvSpPr>
            <a:spLocks noGrp="1"/>
          </p:cNvSpPr>
          <p:nvPr>
            <p:ph type="dt" sz="half" idx="10"/>
          </p:nvPr>
        </p:nvSpPr>
        <p:spPr/>
        <p:txBody>
          <a:bodyPr/>
          <a:lstStyle/>
          <a:p>
            <a:fld id="{F575E7FA-0A2F-4EBB-8F05-4E712B364469}" type="datetimeFigureOut">
              <a:rPr lang="it-IT" smtClean="0"/>
              <a:t>26/02/2021</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541AE6B9-77B8-4520-8291-B4715D9D4BBB}" type="slidenum">
              <a:rPr lang="it-IT" smtClean="0"/>
              <a:t>‹N›</a:t>
            </a:fld>
            <a:endParaRPr lang="it-IT"/>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5" name="Date Placeholder 4"/>
          <p:cNvSpPr>
            <a:spLocks noGrp="1"/>
          </p:cNvSpPr>
          <p:nvPr>
            <p:ph type="dt" sz="half" idx="10"/>
          </p:nvPr>
        </p:nvSpPr>
        <p:spPr/>
        <p:txBody>
          <a:bodyPr/>
          <a:lstStyle/>
          <a:p>
            <a:fld id="{F575E7FA-0A2F-4EBB-8F05-4E712B364469}" type="datetimeFigureOut">
              <a:rPr lang="it-IT" smtClean="0"/>
              <a:t>26/02/2021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41AE6B9-77B8-4520-8291-B4715D9D4BBB}" type="slidenum">
              <a:rPr lang="it-IT" smtClean="0"/>
              <a:t>‹N›</a:t>
            </a:fld>
            <a:endParaRPr lang="it-IT"/>
          </a:p>
        </p:txBody>
      </p:sp>
      <p:sp>
        <p:nvSpPr>
          <p:cNvPr id="9" name="Content Placeholder 8"/>
          <p:cNvSpPr>
            <a:spLocks noGrp="1"/>
          </p:cNvSpPr>
          <p:nvPr>
            <p:ph sz="quarter" idx="13"/>
          </p:nvPr>
        </p:nvSpPr>
        <p:spPr>
          <a:xfrm>
            <a:off x="902207" y="2679192"/>
            <a:ext cx="5096256" cy="34472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11" name="Content Placeholder 10"/>
          <p:cNvSpPr>
            <a:spLocks noGrp="1"/>
          </p:cNvSpPr>
          <p:nvPr>
            <p:ph sz="quarter" idx="14"/>
          </p:nvPr>
        </p:nvSpPr>
        <p:spPr>
          <a:xfrm>
            <a:off x="6193536" y="2679192"/>
            <a:ext cx="5096256" cy="3447288"/>
          </a:xfrm>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a:t>
            </a:r>
            <a:endParaRPr lang="en-US"/>
          </a:p>
        </p:txBody>
      </p:sp>
      <p:sp>
        <p:nvSpPr>
          <p:cNvPr id="3" name="Text Placeholder 2"/>
          <p:cNvSpPr>
            <a:spLocks noGrp="1"/>
          </p:cNvSpPr>
          <p:nvPr>
            <p:ph type="body" idx="1"/>
          </p:nvPr>
        </p:nvSpPr>
        <p:spPr>
          <a:xfrm>
            <a:off x="902208" y="2678114"/>
            <a:ext cx="5096256"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4" name="Content Placeholder 3"/>
          <p:cNvSpPr>
            <a:spLocks noGrp="1"/>
          </p:cNvSpPr>
          <p:nvPr>
            <p:ph sz="half" idx="2"/>
          </p:nvPr>
        </p:nvSpPr>
        <p:spPr>
          <a:xfrm>
            <a:off x="903110" y="3429001"/>
            <a:ext cx="5093407"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6197600" y="2678113"/>
            <a:ext cx="5096256"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stili del testo dello schema</a:t>
            </a:r>
          </a:p>
        </p:txBody>
      </p:sp>
      <p:sp>
        <p:nvSpPr>
          <p:cNvPr id="6" name="Content Placeholder 5"/>
          <p:cNvSpPr>
            <a:spLocks noGrp="1"/>
          </p:cNvSpPr>
          <p:nvPr>
            <p:ph sz="quarter" idx="4"/>
          </p:nvPr>
        </p:nvSpPr>
        <p:spPr>
          <a:xfrm>
            <a:off x="6193367" y="3429001"/>
            <a:ext cx="5096256"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F575E7FA-0A2F-4EBB-8F05-4E712B364469}" type="datetimeFigureOut">
              <a:rPr lang="it-IT" smtClean="0"/>
              <a:t>26/02/2021</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541AE6B9-77B8-4520-8291-B4715D9D4BBB}" type="slidenum">
              <a:rPr lang="it-IT" smtClean="0"/>
              <a:t>‹N›</a:t>
            </a:fld>
            <a:endParaRPr lang="it-IT"/>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a:t>
            </a:r>
            <a:endParaRPr lang="en-US"/>
          </a:p>
        </p:txBody>
      </p:sp>
      <p:sp>
        <p:nvSpPr>
          <p:cNvPr id="3" name="Date Placeholder 2"/>
          <p:cNvSpPr>
            <a:spLocks noGrp="1"/>
          </p:cNvSpPr>
          <p:nvPr>
            <p:ph type="dt" sz="half" idx="10"/>
          </p:nvPr>
        </p:nvSpPr>
        <p:spPr/>
        <p:txBody>
          <a:bodyPr/>
          <a:lstStyle/>
          <a:p>
            <a:fld id="{F575E7FA-0A2F-4EBB-8F05-4E712B364469}" type="datetimeFigureOut">
              <a:rPr lang="it-IT" smtClean="0"/>
              <a:t>26/02/2021</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541AE6B9-77B8-4520-8291-B4715D9D4BBB}" type="slidenum">
              <a:rPr lang="it-IT" smtClean="0"/>
              <a:t>‹N›</a:t>
            </a:fld>
            <a:endParaRPr lang="it-IT"/>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Vuota">
    <p:spTree>
      <p:nvGrpSpPr>
        <p:cNvPr id="1" name=""/>
        <p:cNvGrpSpPr/>
        <p:nvPr/>
      </p:nvGrpSpPr>
      <p:grpSpPr>
        <a:xfrm>
          <a:off x="0" y="0"/>
          <a:ext cx="0" cy="0"/>
          <a:chOff x="0" y="0"/>
          <a:chExt cx="0" cy="0"/>
        </a:xfrm>
      </p:grpSpPr>
      <p:sp>
        <p:nvSpPr>
          <p:cNvPr id="12" name="Rounded Rectangle 11"/>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82220" y="714191"/>
            <a:ext cx="11631168"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F575E7FA-0A2F-4EBB-8F05-4E712B364469}" type="datetimeFigureOut">
              <a:rPr lang="it-IT" smtClean="0"/>
              <a:t>26/02/2021</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541AE6B9-77B8-4520-8291-B4715D9D4BBB}" type="slidenum">
              <a:rPr lang="it-IT" smtClean="0"/>
              <a:t>‹N›</a:t>
            </a:fld>
            <a:endParaRPr lang="it-IT"/>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uto con didascalia">
    <p:spTree>
      <p:nvGrpSpPr>
        <p:cNvPr id="1" name=""/>
        <p:cNvGrpSpPr/>
        <p:nvPr/>
      </p:nvGrpSpPr>
      <p:grpSpPr>
        <a:xfrm>
          <a:off x="0" y="0"/>
          <a:ext cx="0" cy="0"/>
          <a:chOff x="0" y="0"/>
          <a:chExt cx="0" cy="0"/>
        </a:xfrm>
      </p:grpSpPr>
      <p:sp>
        <p:nvSpPr>
          <p:cNvPr id="15" name="Rounded Rectangle 14"/>
          <p:cNvSpPr/>
          <p:nvPr/>
        </p:nvSpPr>
        <p:spPr>
          <a:xfrm>
            <a:off x="304800" y="228600"/>
            <a:ext cx="11594592"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F575E7FA-0A2F-4EBB-8F05-4E712B364469}" type="datetimeFigureOut">
              <a:rPr lang="it-IT" smtClean="0"/>
              <a:t>26/02/2021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41AE6B9-77B8-4520-8291-B4715D9D4BBB}" type="slidenum">
              <a:rPr lang="it-IT" smtClean="0"/>
              <a:t>‹N›</a:t>
            </a:fld>
            <a:endParaRPr lang="it-IT"/>
          </a:p>
        </p:txBody>
      </p:sp>
      <p:sp>
        <p:nvSpPr>
          <p:cNvPr id="4" name="Text Placeholder 3"/>
          <p:cNvSpPr>
            <a:spLocks noGrp="1"/>
          </p:cNvSpPr>
          <p:nvPr>
            <p:ph type="body" sz="half" idx="2"/>
          </p:nvPr>
        </p:nvSpPr>
        <p:spPr>
          <a:xfrm>
            <a:off x="1219200" y="3581401"/>
            <a:ext cx="44704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grpSp>
        <p:nvGrpSpPr>
          <p:cNvPr id="2" name="Group 23"/>
          <p:cNvGrpSpPr>
            <a:grpSpLocks noChangeAspect="1"/>
          </p:cNvGrpSpPr>
          <p:nvPr/>
        </p:nvGrpSpPr>
        <p:grpSpPr bwMode="hidden">
          <a:xfrm>
            <a:off x="282220" y="714191"/>
            <a:ext cx="11631168"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1219200" y="2286000"/>
            <a:ext cx="4470400" cy="1252728"/>
          </a:xfrm>
        </p:spPr>
        <p:txBody>
          <a:bodyPr anchor="b">
            <a:noAutofit/>
          </a:bodyPr>
          <a:lstStyle>
            <a:lvl1pPr algn="l">
              <a:defRPr sz="3200">
                <a:solidFill>
                  <a:schemeClr val="tx2"/>
                </a:solidFill>
              </a:defRPr>
            </a:lvl1pPr>
          </a:lstStyle>
          <a:p>
            <a:r>
              <a:rPr lang="it-IT"/>
              <a:t>Fare clic per modificare lo stile del titolo</a:t>
            </a:r>
            <a:endParaRPr lang="en-US" dirty="0"/>
          </a:p>
        </p:txBody>
      </p:sp>
      <p:sp>
        <p:nvSpPr>
          <p:cNvPr id="3" name="Content Placeholder 2"/>
          <p:cNvSpPr>
            <a:spLocks noGrp="1"/>
          </p:cNvSpPr>
          <p:nvPr>
            <p:ph idx="1"/>
          </p:nvPr>
        </p:nvSpPr>
        <p:spPr>
          <a:xfrm>
            <a:off x="6202616" y="1828800"/>
            <a:ext cx="5205435"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15" name="Rounded Rectangle 14"/>
          <p:cNvSpPr/>
          <p:nvPr/>
        </p:nvSpPr>
        <p:spPr>
          <a:xfrm>
            <a:off x="304800" y="228600"/>
            <a:ext cx="11594592"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82220" y="5353963"/>
            <a:ext cx="11631168"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6498874" y="338667"/>
            <a:ext cx="5083527" cy="2429934"/>
          </a:xfrm>
        </p:spPr>
        <p:txBody>
          <a:bodyPr anchor="b">
            <a:normAutofit/>
          </a:bodyPr>
          <a:lstStyle>
            <a:lvl1pPr algn="l">
              <a:defRPr sz="2800" b="0">
                <a:solidFill>
                  <a:srgbClr val="FFFFFF"/>
                </a:solidFill>
              </a:defRPr>
            </a:lvl1pPr>
          </a:lstStyle>
          <a:p>
            <a:r>
              <a:rPr lang="it-IT"/>
              <a:t>Fare clic per modificare lo stile del titolo</a:t>
            </a:r>
            <a:endParaRPr lang="en-US" dirty="0"/>
          </a:p>
        </p:txBody>
      </p:sp>
      <p:sp>
        <p:nvSpPr>
          <p:cNvPr id="4" name="Text Placeholder 3"/>
          <p:cNvSpPr>
            <a:spLocks noGrp="1"/>
          </p:cNvSpPr>
          <p:nvPr>
            <p:ph type="body" sz="half" idx="2"/>
          </p:nvPr>
        </p:nvSpPr>
        <p:spPr>
          <a:xfrm>
            <a:off x="6491112" y="2785533"/>
            <a:ext cx="5091289"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Fare clic per modificare stili del testo dello schema</a:t>
            </a:r>
          </a:p>
        </p:txBody>
      </p:sp>
      <p:sp>
        <p:nvSpPr>
          <p:cNvPr id="5" name="Date Placeholder 4"/>
          <p:cNvSpPr>
            <a:spLocks noGrp="1"/>
          </p:cNvSpPr>
          <p:nvPr>
            <p:ph type="dt" sz="half" idx="10"/>
          </p:nvPr>
        </p:nvSpPr>
        <p:spPr/>
        <p:txBody>
          <a:bodyPr/>
          <a:lstStyle/>
          <a:p>
            <a:fld id="{F575E7FA-0A2F-4EBB-8F05-4E712B364469}" type="datetimeFigureOut">
              <a:rPr lang="it-IT" smtClean="0"/>
              <a:t>26/02/2021</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541AE6B9-77B8-4520-8291-B4715D9D4BBB}" type="slidenum">
              <a:rPr lang="it-IT" smtClean="0"/>
              <a:t>‹N›</a:t>
            </a:fld>
            <a:endParaRPr lang="it-IT"/>
          </a:p>
        </p:txBody>
      </p:sp>
      <p:sp>
        <p:nvSpPr>
          <p:cNvPr id="3" name="Picture Placeholder 2"/>
          <p:cNvSpPr>
            <a:spLocks noGrp="1"/>
          </p:cNvSpPr>
          <p:nvPr>
            <p:ph type="pic" idx="1"/>
          </p:nvPr>
        </p:nvSpPr>
        <p:spPr>
          <a:xfrm>
            <a:off x="1117600" y="1371600"/>
            <a:ext cx="475488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a:t>Fare clic sull'icona per inserire un'immagine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304800" y="228600"/>
            <a:ext cx="11594592"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82220" y="1679429"/>
            <a:ext cx="11631168"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609600" y="338328"/>
            <a:ext cx="10972800" cy="1252728"/>
          </a:xfrm>
          <a:prstGeom prst="rect">
            <a:avLst/>
          </a:prstGeom>
        </p:spPr>
        <p:txBody>
          <a:bodyPr vert="horz" lIns="91440" tIns="45720" rIns="91440" bIns="45720" rtlCol="0" anchor="ctr">
            <a:normAutofit/>
          </a:bodyPr>
          <a:lstStyle/>
          <a:p>
            <a:r>
              <a:rPr lang="it-IT"/>
              <a:t>Fare clic per modificare lo stile del titolo</a:t>
            </a:r>
            <a:endParaRPr lang="en-US" dirty="0"/>
          </a:p>
        </p:txBody>
      </p:sp>
      <p:sp>
        <p:nvSpPr>
          <p:cNvPr id="4" name="Date Placeholder 3"/>
          <p:cNvSpPr>
            <a:spLocks noGrp="1"/>
          </p:cNvSpPr>
          <p:nvPr>
            <p:ph type="dt" sz="half" idx="2"/>
          </p:nvPr>
        </p:nvSpPr>
        <p:spPr>
          <a:xfrm>
            <a:off x="6884896" y="6250165"/>
            <a:ext cx="5048920" cy="365125"/>
          </a:xfrm>
          <a:prstGeom prst="rect">
            <a:avLst/>
          </a:prstGeom>
        </p:spPr>
        <p:txBody>
          <a:bodyPr vert="horz" lIns="91440" tIns="45720" rIns="91440" bIns="45720" rtlCol="0" anchor="ctr"/>
          <a:lstStyle>
            <a:lvl1pPr algn="r">
              <a:defRPr sz="1000">
                <a:solidFill>
                  <a:schemeClr val="tx2"/>
                </a:solidFill>
              </a:defRPr>
            </a:lvl1pPr>
          </a:lstStyle>
          <a:p>
            <a:fld id="{F575E7FA-0A2F-4EBB-8F05-4E712B364469}" type="datetimeFigureOut">
              <a:rPr lang="it-IT" smtClean="0"/>
              <a:t>26/02/2021</a:t>
            </a:fld>
            <a:endParaRPr lang="it-IT"/>
          </a:p>
        </p:txBody>
      </p:sp>
      <p:sp>
        <p:nvSpPr>
          <p:cNvPr id="5" name="Footer Placeholder 4"/>
          <p:cNvSpPr>
            <a:spLocks noGrp="1"/>
          </p:cNvSpPr>
          <p:nvPr>
            <p:ph type="ftr" sz="quarter" idx="3"/>
          </p:nvPr>
        </p:nvSpPr>
        <p:spPr>
          <a:xfrm>
            <a:off x="258185" y="6250165"/>
            <a:ext cx="5048921" cy="365125"/>
          </a:xfrm>
          <a:prstGeom prst="rect">
            <a:avLst/>
          </a:prstGeom>
        </p:spPr>
        <p:txBody>
          <a:bodyPr vert="horz" lIns="91440" tIns="45720" rIns="91440" bIns="45720" rtlCol="0" anchor="ctr"/>
          <a:lstStyle>
            <a:lvl1pPr algn="l">
              <a:defRPr sz="1000">
                <a:solidFill>
                  <a:schemeClr val="tx2"/>
                </a:solidFill>
              </a:defRPr>
            </a:lvl1pPr>
          </a:lstStyle>
          <a:p>
            <a:endParaRPr lang="it-IT"/>
          </a:p>
        </p:txBody>
      </p:sp>
      <p:sp>
        <p:nvSpPr>
          <p:cNvPr id="6" name="Slide Number Placeholder 5"/>
          <p:cNvSpPr>
            <a:spLocks noGrp="1"/>
          </p:cNvSpPr>
          <p:nvPr>
            <p:ph type="sldNum" sz="quarter" idx="4"/>
          </p:nvPr>
        </p:nvSpPr>
        <p:spPr>
          <a:xfrm>
            <a:off x="5321451" y="6250164"/>
            <a:ext cx="1549101" cy="365125"/>
          </a:xfrm>
          <a:prstGeom prst="rect">
            <a:avLst/>
          </a:prstGeom>
        </p:spPr>
        <p:txBody>
          <a:bodyPr vert="horz" lIns="91440" tIns="45720" rIns="91440" bIns="45720" rtlCol="0" anchor="ctr"/>
          <a:lstStyle>
            <a:lvl1pPr algn="ctr">
              <a:defRPr sz="1000">
                <a:solidFill>
                  <a:schemeClr val="tx2"/>
                </a:solidFill>
              </a:defRPr>
            </a:lvl1pPr>
          </a:lstStyle>
          <a:p>
            <a:fld id="{541AE6B9-77B8-4520-8291-B4715D9D4BBB}" type="slidenum">
              <a:rPr lang="it-IT" smtClean="0"/>
              <a:t>‹N›</a:t>
            </a:fld>
            <a:endParaRPr lang="it-IT"/>
          </a:p>
        </p:txBody>
      </p:sp>
      <p:sp>
        <p:nvSpPr>
          <p:cNvPr id="3" name="Text Placeholder 2"/>
          <p:cNvSpPr>
            <a:spLocks noGrp="1"/>
          </p:cNvSpPr>
          <p:nvPr>
            <p:ph type="body" idx="1"/>
          </p:nvPr>
        </p:nvSpPr>
        <p:spPr>
          <a:xfrm>
            <a:off x="1162757" y="2675467"/>
            <a:ext cx="9877777" cy="3450696"/>
          </a:xfrm>
          <a:prstGeom prst="rect">
            <a:avLst/>
          </a:prstGeom>
        </p:spPr>
        <p:txBody>
          <a:bodyPr vert="horz" lIns="91440" tIns="45720" rIns="91440" bIns="45720" rtlCol="0">
            <a:normAutofit/>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Tree>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hX2-6sSzo2w" TargetMode="Externa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D9608080-F857-4D59-BC41-A95110EC73C4}"/>
              </a:ext>
            </a:extLst>
          </p:cNvPr>
          <p:cNvSpPr>
            <a:spLocks noGrp="1"/>
          </p:cNvSpPr>
          <p:nvPr>
            <p:ph type="ctrTitle"/>
          </p:nvPr>
        </p:nvSpPr>
        <p:spPr>
          <a:xfrm>
            <a:off x="227134" y="2241914"/>
            <a:ext cx="11737731" cy="1140277"/>
          </a:xfrm>
        </p:spPr>
        <p:txBody>
          <a:bodyPr>
            <a:noAutofit/>
          </a:bodyPr>
          <a:lstStyle/>
          <a:p>
            <a:pPr algn="ctr"/>
            <a:r>
              <a:rPr lang="it-IT" sz="7200" dirty="0">
                <a:solidFill>
                  <a:srgbClr val="FFFF00"/>
                </a:solidFill>
                <a:latin typeface="Harlow Solid Italic" pitchFamily="82" charset="0"/>
              </a:rPr>
              <a:t>Campania Felix</a:t>
            </a:r>
          </a:p>
        </p:txBody>
      </p:sp>
      <p:sp>
        <p:nvSpPr>
          <p:cNvPr id="6" name="Titolo 4">
            <a:extLst>
              <a:ext uri="{FF2B5EF4-FFF2-40B4-BE49-F238E27FC236}">
                <a16:creationId xmlns:a16="http://schemas.microsoft.com/office/drawing/2014/main" id="{4CE15151-F8D2-48B6-AA9A-8404BA89F7DD}"/>
              </a:ext>
            </a:extLst>
          </p:cNvPr>
          <p:cNvSpPr txBox="1">
            <a:spLocks/>
          </p:cNvSpPr>
          <p:nvPr/>
        </p:nvSpPr>
        <p:spPr>
          <a:xfrm>
            <a:off x="1040424" y="644768"/>
            <a:ext cx="10336823" cy="114027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it-IT" sz="4400" dirty="0">
                <a:solidFill>
                  <a:srgbClr val="FFFF00"/>
                </a:solidFill>
                <a:latin typeface="Aharoni" pitchFamily="2" charset="-79"/>
                <a:cs typeface="Aharoni" pitchFamily="2" charset="-79"/>
              </a:rPr>
              <a:t>progetto</a:t>
            </a:r>
          </a:p>
        </p:txBody>
      </p:sp>
    </p:spTree>
    <p:extLst>
      <p:ext uri="{BB962C8B-B14F-4D97-AF65-F5344CB8AC3E}">
        <p14:creationId xmlns:p14="http://schemas.microsoft.com/office/powerpoint/2010/main" val="6869065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5D242CE5-E9D5-4EE1-BE56-8A99AF27C6CA}"/>
              </a:ext>
            </a:extLst>
          </p:cNvPr>
          <p:cNvSpPr>
            <a:spLocks noGrp="1"/>
          </p:cNvSpPr>
          <p:nvPr>
            <p:ph type="ctrTitle"/>
          </p:nvPr>
        </p:nvSpPr>
        <p:spPr>
          <a:xfrm>
            <a:off x="1674421" y="370573"/>
            <a:ext cx="9120248" cy="512188"/>
          </a:xfrm>
        </p:spPr>
        <p:txBody>
          <a:bodyPr>
            <a:noAutofit/>
          </a:bodyPr>
          <a:lstStyle/>
          <a:p>
            <a:pPr algn="ctr"/>
            <a:r>
              <a:rPr lang="it-IT" sz="3200" b="1" dirty="0">
                <a:solidFill>
                  <a:srgbClr val="FFFF00"/>
                </a:solidFill>
                <a:latin typeface="Verdana"/>
                <a:cs typeface="Verdana"/>
              </a:rPr>
              <a:t>Basilica di Santa Maria di </a:t>
            </a:r>
            <a:r>
              <a:rPr lang="it-IT" sz="3200" b="1" dirty="0" err="1">
                <a:solidFill>
                  <a:srgbClr val="FFFF00"/>
                </a:solidFill>
                <a:latin typeface="Verdana"/>
                <a:cs typeface="Verdana"/>
              </a:rPr>
              <a:t>Pozzano</a:t>
            </a:r>
            <a:endParaRPr lang="it-IT" sz="3200" b="1" dirty="0">
              <a:solidFill>
                <a:srgbClr val="FFFF00"/>
              </a:solidFill>
              <a:latin typeface="Verdana"/>
              <a:cs typeface="Verdana"/>
            </a:endParaRPr>
          </a:p>
        </p:txBody>
      </p:sp>
      <p:sp>
        <p:nvSpPr>
          <p:cNvPr id="8" name="Sottotitolo 2">
            <a:extLst>
              <a:ext uri="{FF2B5EF4-FFF2-40B4-BE49-F238E27FC236}">
                <a16:creationId xmlns:a16="http://schemas.microsoft.com/office/drawing/2014/main" id="{96A55C75-EE84-4CC7-A5A4-ABE84CDAC90B}"/>
              </a:ext>
            </a:extLst>
          </p:cNvPr>
          <p:cNvSpPr>
            <a:spLocks noGrp="1"/>
          </p:cNvSpPr>
          <p:nvPr>
            <p:ph type="subTitle" idx="1"/>
          </p:nvPr>
        </p:nvSpPr>
        <p:spPr>
          <a:xfrm>
            <a:off x="5097865" y="1173710"/>
            <a:ext cx="6759253" cy="4259253"/>
          </a:xfrm>
        </p:spPr>
        <p:txBody>
          <a:bodyPr>
            <a:normAutofit fontScale="25000" lnSpcReduction="20000"/>
          </a:bodyPr>
          <a:lstStyle/>
          <a:p>
            <a:r>
              <a:rPr lang="it-IT" sz="9600" dirty="0">
                <a:solidFill>
                  <a:schemeClr val="bg1"/>
                </a:solidFill>
                <a:latin typeface="Verdana" panose="020B0604030504040204" pitchFamily="34" charset="0"/>
                <a:ea typeface="Verdana" panose="020B0604030504040204" pitchFamily="34" charset="0"/>
                <a:cs typeface="Verdana" panose="020B0604030504040204" pitchFamily="34" charset="0"/>
              </a:rPr>
              <a:t>La basilica minore di Santa Maria di </a:t>
            </a:r>
            <a:r>
              <a:rPr lang="it-IT" sz="9600" dirty="0" err="1">
                <a:solidFill>
                  <a:schemeClr val="bg1"/>
                </a:solidFill>
                <a:latin typeface="Verdana" panose="020B0604030504040204" pitchFamily="34" charset="0"/>
                <a:ea typeface="Verdana" panose="020B0604030504040204" pitchFamily="34" charset="0"/>
                <a:cs typeface="Verdana" panose="020B0604030504040204" pitchFamily="34" charset="0"/>
              </a:rPr>
              <a:t>Pozzano</a:t>
            </a:r>
            <a:r>
              <a:rPr lang="it-IT" sz="9600" dirty="0">
                <a:solidFill>
                  <a:schemeClr val="bg1"/>
                </a:solidFill>
                <a:latin typeface="Verdana" panose="020B0604030504040204" pitchFamily="34" charset="0"/>
                <a:ea typeface="Verdana" panose="020B0604030504040204" pitchFamily="34" charset="0"/>
                <a:cs typeface="Verdana" panose="020B0604030504040204" pitchFamily="34" charset="0"/>
              </a:rPr>
              <a:t> si trova  poco distante dal castello medievale e dalla Reggia di Quisisana. Una piccola chiesa, ingrandita ed abbellita nel corso dei secoli, fu iniziata nel XIV secolo, nel luogo dove precedentemente vi era un tempio pagano dedicato alla dea Diana e nelle vicinanze del pozzo dove fu rinvenuto il miracoloso quadro della Madonna di </a:t>
            </a:r>
            <a:r>
              <a:rPr lang="it-IT" sz="9600" dirty="0" err="1">
                <a:solidFill>
                  <a:schemeClr val="bg1"/>
                </a:solidFill>
                <a:latin typeface="Verdana" panose="020B0604030504040204" pitchFamily="34" charset="0"/>
                <a:ea typeface="Verdana" panose="020B0604030504040204" pitchFamily="34" charset="0"/>
                <a:cs typeface="Verdana" panose="020B0604030504040204" pitchFamily="34" charset="0"/>
              </a:rPr>
              <a:t>Pozzano</a:t>
            </a:r>
            <a:r>
              <a:rPr lang="it-IT" sz="9600" dirty="0">
                <a:solidFill>
                  <a:schemeClr val="bg1"/>
                </a:solidFill>
                <a:latin typeface="Verdana" panose="020B0604030504040204" pitchFamily="34" charset="0"/>
                <a:ea typeface="Verdana" panose="020B0604030504040204" pitchFamily="34" charset="0"/>
                <a:cs typeface="Verdana" panose="020B0604030504040204" pitchFamily="34" charset="0"/>
              </a:rPr>
              <a:t>. Il luogo prese il nome proprio da questo ritrovamento. La Madonna di </a:t>
            </a:r>
            <a:r>
              <a:rPr lang="it-IT" sz="9600" dirty="0" err="1">
                <a:solidFill>
                  <a:schemeClr val="bg1"/>
                </a:solidFill>
                <a:latin typeface="Verdana" panose="020B0604030504040204" pitchFamily="34" charset="0"/>
                <a:ea typeface="Verdana" panose="020B0604030504040204" pitchFamily="34" charset="0"/>
                <a:cs typeface="Verdana" panose="020B0604030504040204" pitchFamily="34" charset="0"/>
              </a:rPr>
              <a:t>Pozzano</a:t>
            </a:r>
            <a:r>
              <a:rPr lang="it-IT" sz="9600" dirty="0">
                <a:solidFill>
                  <a:schemeClr val="bg1"/>
                </a:solidFill>
                <a:latin typeface="Verdana" panose="020B0604030504040204" pitchFamily="34" charset="0"/>
                <a:ea typeface="Verdana" panose="020B0604030504040204" pitchFamily="34" charset="0"/>
                <a:cs typeface="Verdana" panose="020B0604030504040204" pitchFamily="34" charset="0"/>
              </a:rPr>
              <a:t> è la protettrice della città assieme a San Catello e si trova sullo stemma cittadino</a:t>
            </a:r>
            <a:endParaRPr lang="it-IT" sz="9600" dirty="0">
              <a:solidFill>
                <a:schemeClr val="bg1"/>
              </a:solidFill>
              <a:latin typeface="Verdana"/>
              <a:cs typeface="Verdana"/>
            </a:endParaRPr>
          </a:p>
          <a:p>
            <a:pPr algn="l"/>
            <a:endParaRPr lang="it-IT" sz="2000" dirty="0">
              <a:solidFill>
                <a:schemeClr val="tx1"/>
              </a:solidFill>
              <a:latin typeface="Verdana"/>
              <a:cs typeface="Verdana"/>
            </a:endParaRPr>
          </a:p>
        </p:txBody>
      </p:sp>
      <p:pic>
        <p:nvPicPr>
          <p:cNvPr id="1026" name="Picture 2" descr="Basilica santuario di Santa Maria di Pozzano - Wikipedia">
            <a:extLst>
              <a:ext uri="{FF2B5EF4-FFF2-40B4-BE49-F238E27FC236}">
                <a16:creationId xmlns:a16="http://schemas.microsoft.com/office/drawing/2014/main" id="{06F3FF4D-6EC9-42E5-BD27-4B8B8914C06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9575" y="1425037"/>
            <a:ext cx="4423287" cy="3325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5905321"/>
      </p:ext>
    </p:extLst>
  </p:cSld>
  <p:clrMapOvr>
    <a:masterClrMapping/>
  </p:clrMapOvr>
  <p:transition spd="med">
    <p:pull/>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5D242CE5-E9D5-4EE1-BE56-8A99AF27C6CA}"/>
              </a:ext>
            </a:extLst>
          </p:cNvPr>
          <p:cNvSpPr>
            <a:spLocks noGrp="1"/>
          </p:cNvSpPr>
          <p:nvPr>
            <p:ph type="ctrTitle"/>
          </p:nvPr>
        </p:nvSpPr>
        <p:spPr>
          <a:xfrm>
            <a:off x="1674421" y="370573"/>
            <a:ext cx="9120248" cy="512188"/>
          </a:xfrm>
        </p:spPr>
        <p:txBody>
          <a:bodyPr>
            <a:noAutofit/>
          </a:bodyPr>
          <a:lstStyle/>
          <a:p>
            <a:pPr algn="ctr"/>
            <a:r>
              <a:rPr lang="it-IT" sz="3200" b="1" dirty="0">
                <a:solidFill>
                  <a:srgbClr val="FFFF00"/>
                </a:solidFill>
                <a:latin typeface="Verdana"/>
                <a:cs typeface="Verdana"/>
              </a:rPr>
              <a:t>Castello medievale</a:t>
            </a:r>
          </a:p>
        </p:txBody>
      </p:sp>
      <p:sp>
        <p:nvSpPr>
          <p:cNvPr id="8" name="Sottotitolo 2">
            <a:extLst>
              <a:ext uri="{FF2B5EF4-FFF2-40B4-BE49-F238E27FC236}">
                <a16:creationId xmlns:a16="http://schemas.microsoft.com/office/drawing/2014/main" id="{96A55C75-EE84-4CC7-A5A4-ABE84CDAC90B}"/>
              </a:ext>
            </a:extLst>
          </p:cNvPr>
          <p:cNvSpPr>
            <a:spLocks noGrp="1"/>
          </p:cNvSpPr>
          <p:nvPr>
            <p:ph type="subTitle" idx="1"/>
          </p:nvPr>
        </p:nvSpPr>
        <p:spPr>
          <a:xfrm>
            <a:off x="463138" y="1060891"/>
            <a:ext cx="6759253" cy="4259253"/>
          </a:xfrm>
        </p:spPr>
        <p:txBody>
          <a:bodyPr>
            <a:normAutofit fontScale="25000" lnSpcReduction="20000"/>
          </a:bodyPr>
          <a:lstStyle/>
          <a:p>
            <a:r>
              <a:rPr lang="it-IT" sz="8800" dirty="0">
                <a:solidFill>
                  <a:schemeClr val="bg1"/>
                </a:solidFill>
                <a:latin typeface="Verdana" panose="020B0604030504040204" pitchFamily="34" charset="0"/>
                <a:ea typeface="Verdana" panose="020B0604030504040204" pitchFamily="34" charset="0"/>
                <a:cs typeface="Verdana" panose="020B0604030504040204" pitchFamily="34" charset="0"/>
              </a:rPr>
              <a:t>Da questo castello, che compare per la prima volta nei documenti nel 1089, la città prende il nome. Venne costruito a scopo difensivo quando la città faceva parte del ducato di Sorrento e subì varie trasformazioni nel corso dei secoli, l’ultima delle quali, che gli ha donato l’attuale aspetto, nel 1470. Caduto pian piano in rovina quando non ci fu più bisogno di difendersi, il castello assunse nell’Ottocento l’aspetto romantico che lo rese protagonista di numerosi dipinti. Divenuto proprietà privata nel 1931, fu sottoposto ad un radicale restauro nel 1956, per riparare ai danni della guerra. Oggi ospita manifestazioni e ricevimenti. Purtroppo non è aperto ai visitatori</a:t>
            </a:r>
            <a:endParaRPr lang="it-IT" sz="8800" dirty="0">
              <a:solidFill>
                <a:schemeClr val="bg1"/>
              </a:solidFill>
              <a:latin typeface="Verdana"/>
              <a:cs typeface="Verdana"/>
            </a:endParaRPr>
          </a:p>
          <a:p>
            <a:pPr algn="l"/>
            <a:endParaRPr lang="it-IT" sz="2000" dirty="0">
              <a:solidFill>
                <a:schemeClr val="tx1"/>
              </a:solidFill>
              <a:latin typeface="Verdana"/>
              <a:cs typeface="Verdana"/>
            </a:endParaRPr>
          </a:p>
        </p:txBody>
      </p:sp>
      <p:pic>
        <p:nvPicPr>
          <p:cNvPr id="1030" name="Picture 6" descr="Castello Medioevale Castellammare di Stabia - Castello Medioevale  Castellammare di Stabia">
            <a:extLst>
              <a:ext uri="{FF2B5EF4-FFF2-40B4-BE49-F238E27FC236}">
                <a16:creationId xmlns:a16="http://schemas.microsoft.com/office/drawing/2014/main" id="{330319AA-7E00-4039-82DC-2769CEC98F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2391" y="1983440"/>
            <a:ext cx="4306783" cy="24141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608616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allOver"/>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1">
            <a:extLst>
              <a:ext uri="{FF2B5EF4-FFF2-40B4-BE49-F238E27FC236}">
                <a16:creationId xmlns:a16="http://schemas.microsoft.com/office/drawing/2014/main" id="{D7DE89E4-6263-4ED8-8808-4E3DD9AC7E72}"/>
              </a:ext>
            </a:extLst>
          </p:cNvPr>
          <p:cNvSpPr>
            <a:spLocks noGrp="1"/>
          </p:cNvSpPr>
          <p:nvPr>
            <p:ph type="ctrTitle"/>
          </p:nvPr>
        </p:nvSpPr>
        <p:spPr>
          <a:xfrm>
            <a:off x="2930355" y="2885985"/>
            <a:ext cx="6724240" cy="1385956"/>
          </a:xfrm>
        </p:spPr>
        <p:txBody>
          <a:bodyPr>
            <a:noAutofit/>
          </a:bodyPr>
          <a:lstStyle/>
          <a:p>
            <a:r>
              <a:rPr lang="it-IT" sz="3200" b="1" dirty="0">
                <a:solidFill>
                  <a:srgbClr val="FFC000"/>
                </a:solidFill>
                <a:latin typeface="Verdana"/>
                <a:cs typeface="Verdana"/>
              </a:rPr>
              <a:t>Visualizza il filmato:</a:t>
            </a:r>
            <a:br>
              <a:rPr lang="it-IT" sz="3200" b="1" dirty="0">
                <a:solidFill>
                  <a:srgbClr val="FFC000"/>
                </a:solidFill>
                <a:latin typeface="Verdana"/>
                <a:cs typeface="Verdana"/>
              </a:rPr>
            </a:br>
            <a:r>
              <a:rPr lang="it-IT" sz="3200" b="1" u="sng" dirty="0">
                <a:solidFill>
                  <a:srgbClr val="FF0000"/>
                </a:solidFill>
                <a:latin typeface="Verdana"/>
                <a:cs typeface="Verdana"/>
                <a:hlinkClick r:id="rId2">
                  <a:extLst>
                    <a:ext uri="{A12FA001-AC4F-418D-AE19-62706E023703}">
                      <ahyp:hlinkClr xmlns:ahyp="http://schemas.microsoft.com/office/drawing/2018/hyperlinkcolor" val="tx"/>
                    </a:ext>
                  </a:extLst>
                </a:hlinkClick>
              </a:rPr>
              <a:t>Castello medievale</a:t>
            </a:r>
            <a:br>
              <a:rPr lang="it-IT" sz="3200" b="1" dirty="0">
                <a:solidFill>
                  <a:srgbClr val="FF0000"/>
                </a:solidFill>
                <a:latin typeface="Verdana"/>
                <a:cs typeface="Verdana"/>
              </a:rPr>
            </a:br>
            <a:br>
              <a:rPr lang="it-IT" sz="3200" b="1" dirty="0">
                <a:solidFill>
                  <a:srgbClr val="FF0000"/>
                </a:solidFill>
                <a:latin typeface="Verdana"/>
                <a:cs typeface="Verdana"/>
              </a:rPr>
            </a:br>
            <a:endParaRPr lang="it-IT" sz="3200" b="1" dirty="0">
              <a:solidFill>
                <a:srgbClr val="FF0000"/>
              </a:solidFill>
              <a:latin typeface="Verdana"/>
              <a:cs typeface="Verdana"/>
            </a:endParaRPr>
          </a:p>
        </p:txBody>
      </p:sp>
    </p:spTree>
    <p:extLst>
      <p:ext uri="{BB962C8B-B14F-4D97-AF65-F5344CB8AC3E}">
        <p14:creationId xmlns:p14="http://schemas.microsoft.com/office/powerpoint/2010/main" val="168156691"/>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drape"/>
      </p:transition>
    </mc:Choice>
    <mc:Fallback>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47067" y="3256190"/>
            <a:ext cx="9297865" cy="1625595"/>
          </a:xfrm>
        </p:spPr>
        <p:txBody>
          <a:bodyPr>
            <a:normAutofit fontScale="90000"/>
          </a:bodyPr>
          <a:lstStyle/>
          <a:p>
            <a:pPr algn="ctr"/>
            <a:r>
              <a:rPr lang="it-IT" sz="8000" dirty="0">
                <a:solidFill>
                  <a:srgbClr val="7030A0"/>
                </a:solidFill>
                <a:latin typeface="Arial Black" panose="020B0A04020102020204" pitchFamily="34" charset="0"/>
              </a:rPr>
              <a:t>Visita al centro storico </a:t>
            </a:r>
            <a:br>
              <a:rPr lang="it-IT" dirty="0">
                <a:solidFill>
                  <a:srgbClr val="FF0000"/>
                </a:solidFill>
              </a:rPr>
            </a:br>
            <a:endParaRPr lang="it-IT" dirty="0">
              <a:solidFill>
                <a:srgbClr val="FF0000"/>
              </a:solidFill>
            </a:endParaRPr>
          </a:p>
        </p:txBody>
      </p:sp>
    </p:spTree>
    <p:extLst>
      <p:ext uri="{BB962C8B-B14F-4D97-AF65-F5344CB8AC3E}">
        <p14:creationId xmlns:p14="http://schemas.microsoft.com/office/powerpoint/2010/main" val="2333268089"/>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wind"/>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ottotitolo 2">
            <a:extLst>
              <a:ext uri="{FF2B5EF4-FFF2-40B4-BE49-F238E27FC236}">
                <a16:creationId xmlns:a16="http://schemas.microsoft.com/office/drawing/2014/main" id="{96A55C75-EE84-4CC7-A5A4-ABE84CDAC90B}"/>
              </a:ext>
            </a:extLst>
          </p:cNvPr>
          <p:cNvSpPr>
            <a:spLocks noGrp="1"/>
          </p:cNvSpPr>
          <p:nvPr>
            <p:ph type="subTitle" idx="1"/>
          </p:nvPr>
        </p:nvSpPr>
        <p:spPr>
          <a:xfrm>
            <a:off x="1028011" y="1505656"/>
            <a:ext cx="4399012" cy="3660110"/>
          </a:xfrm>
        </p:spPr>
        <p:txBody>
          <a:bodyPr>
            <a:normAutofit/>
          </a:bodyPr>
          <a:lstStyle/>
          <a:p>
            <a:pPr algn="ctr"/>
            <a:endParaRPr lang="it-IT" dirty="0">
              <a:solidFill>
                <a:srgbClr val="FF0000"/>
              </a:solidFill>
              <a:latin typeface="Verdana"/>
              <a:cs typeface="Verdana"/>
            </a:endParaRPr>
          </a:p>
          <a:p>
            <a:pPr algn="ctr"/>
            <a:endParaRPr lang="it-IT" sz="2000" dirty="0">
              <a:solidFill>
                <a:srgbClr val="00B0F0"/>
              </a:solidFill>
              <a:latin typeface="Verdana"/>
              <a:cs typeface="Verdana"/>
            </a:endParaRPr>
          </a:p>
          <a:p>
            <a:pPr algn="l"/>
            <a:endParaRPr lang="it-IT" sz="2000" dirty="0">
              <a:solidFill>
                <a:schemeClr val="tx1"/>
              </a:solidFill>
              <a:latin typeface="Verdana"/>
              <a:cs typeface="Verdana"/>
            </a:endParaRPr>
          </a:p>
        </p:txBody>
      </p:sp>
      <p:sp>
        <p:nvSpPr>
          <p:cNvPr id="2" name="Rectangle 2">
            <a:extLst>
              <a:ext uri="{FF2B5EF4-FFF2-40B4-BE49-F238E27FC236}">
                <a16:creationId xmlns:a16="http://schemas.microsoft.com/office/drawing/2014/main" id="{09E1BD8B-C089-4754-A496-8216CB092788}"/>
              </a:ext>
            </a:extLst>
          </p:cNvPr>
          <p:cNvSpPr>
            <a:spLocks noChangeArrowheads="1"/>
          </p:cNvSpPr>
          <p:nvPr/>
        </p:nvSpPr>
        <p:spPr bwMode="auto">
          <a:xfrm flipV="1">
            <a:off x="9946381" y="-1270661"/>
            <a:ext cx="726888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it-IT"/>
          </a:p>
        </p:txBody>
      </p:sp>
      <p:graphicFrame>
        <p:nvGraphicFramePr>
          <p:cNvPr id="3" name="Oggetto 2">
            <a:extLst>
              <a:ext uri="{FF2B5EF4-FFF2-40B4-BE49-F238E27FC236}">
                <a16:creationId xmlns:a16="http://schemas.microsoft.com/office/drawing/2014/main" id="{A04B4E33-0CA7-45D8-A8EF-2DDE0B340715}"/>
              </a:ext>
            </a:extLst>
          </p:cNvPr>
          <p:cNvGraphicFramePr>
            <a:graphicFrameLocks noChangeAspect="1"/>
          </p:cNvGraphicFramePr>
          <p:nvPr>
            <p:extLst>
              <p:ext uri="{D42A27DB-BD31-4B8C-83A1-F6EECF244321}">
                <p14:modId xmlns:p14="http://schemas.microsoft.com/office/powerpoint/2010/main" val="3266804385"/>
              </p:ext>
            </p:extLst>
          </p:nvPr>
        </p:nvGraphicFramePr>
        <p:xfrm>
          <a:off x="7659583" y="1073363"/>
          <a:ext cx="3804805" cy="3706372"/>
        </p:xfrm>
        <a:graphic>
          <a:graphicData uri="http://schemas.openxmlformats.org/presentationml/2006/ole">
            <mc:AlternateContent xmlns:mc="http://schemas.openxmlformats.org/markup-compatibility/2006">
              <mc:Choice xmlns:v="urn:schemas-microsoft-com:vml" Requires="v">
                <p:oleObj spid="_x0000_s1037" name="Immagine bitmap" r:id="rId3" imgW="3839111" imgH="3742857" progId="Paint.Picture">
                  <p:embed/>
                </p:oleObj>
              </mc:Choice>
              <mc:Fallback>
                <p:oleObj name="Immagine bitmap" r:id="rId3" imgW="3839111" imgH="3742857" progId="Paint.Picture">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59583" y="1073363"/>
                        <a:ext cx="3804805" cy="3706372"/>
                      </a:xfrm>
                      <a:prstGeom prst="rect">
                        <a:avLst/>
                      </a:prstGeom>
                      <a:noFill/>
                    </p:spPr>
                  </p:pic>
                </p:oleObj>
              </mc:Fallback>
            </mc:AlternateContent>
          </a:graphicData>
        </a:graphic>
      </p:graphicFrame>
      <p:sp>
        <p:nvSpPr>
          <p:cNvPr id="7" name="Sottotitolo 2">
            <a:extLst>
              <a:ext uri="{FF2B5EF4-FFF2-40B4-BE49-F238E27FC236}">
                <a16:creationId xmlns:a16="http://schemas.microsoft.com/office/drawing/2014/main" id="{6B937FEA-0F7B-47C5-8BC3-6D135CF314AA}"/>
              </a:ext>
            </a:extLst>
          </p:cNvPr>
          <p:cNvSpPr txBox="1">
            <a:spLocks/>
          </p:cNvSpPr>
          <p:nvPr/>
        </p:nvSpPr>
        <p:spPr>
          <a:xfrm>
            <a:off x="445439" y="629393"/>
            <a:ext cx="6993791" cy="5080207"/>
          </a:xfrm>
          <a:prstGeom prst="rect">
            <a:avLst/>
          </a:prstGeom>
        </p:spPr>
        <p:txBody>
          <a:bodyPr vert="horz" lIns="91440" tIns="45720" rIns="91440" bIns="45720" rtlCol="0">
            <a:normAutofit fontScale="92500" lnSpcReduction="20000"/>
          </a:bodyPr>
          <a:lstStyle>
            <a:lvl1pPr marL="0" indent="0" algn="ctr" defTabSz="914400" rtl="0" eaLnBrk="1" latinLnBrk="0" hangingPunct="1">
              <a:spcBef>
                <a:spcPct val="20000"/>
              </a:spcBef>
              <a:buClr>
                <a:schemeClr val="accent1"/>
              </a:buClr>
              <a:buSzPct val="100000"/>
              <a:buFont typeface="Symbol" pitchFamily="18" charset="2"/>
              <a:buNone/>
              <a:defRPr sz="2000" kern="1200">
                <a:solidFill>
                  <a:srgbClr val="FFFFFF"/>
                </a:solidFill>
                <a:latin typeface="+mn-lt"/>
                <a:ea typeface="+mn-ea"/>
                <a:cs typeface="+mn-cs"/>
              </a:defRPr>
            </a:lvl1pPr>
            <a:lvl2pPr marL="457200" indent="0" algn="ctr" defTabSz="914400" rtl="0" eaLnBrk="1" latinLnBrk="0" hangingPunct="1">
              <a:spcBef>
                <a:spcPct val="20000"/>
              </a:spcBef>
              <a:buClr>
                <a:schemeClr val="accent1"/>
              </a:buClr>
              <a:buSzPct val="100000"/>
              <a:buFont typeface="Symbol" pitchFamily="18" charset="2"/>
              <a:buNone/>
              <a:defRPr sz="2200" kern="1200">
                <a:solidFill>
                  <a:schemeClr val="tx1">
                    <a:tint val="75000"/>
                  </a:schemeClr>
                </a:solidFill>
                <a:latin typeface="+mn-lt"/>
                <a:ea typeface="+mn-ea"/>
                <a:cs typeface="+mn-cs"/>
              </a:defRPr>
            </a:lvl2pPr>
            <a:lvl3pPr marL="914400" indent="0" algn="ctr" defTabSz="914400" rtl="0" eaLnBrk="1" latinLnBrk="0" hangingPunct="1">
              <a:spcBef>
                <a:spcPct val="20000"/>
              </a:spcBef>
              <a:buClr>
                <a:schemeClr val="accent1"/>
              </a:buClr>
              <a:buSzPct val="100000"/>
              <a:buFont typeface="Symbol" pitchFamily="18" charset="2"/>
              <a:buNone/>
              <a:defRPr sz="2000" kern="1200">
                <a:solidFill>
                  <a:schemeClr val="tx1">
                    <a:tint val="75000"/>
                  </a:schemeClr>
                </a:solidFill>
                <a:latin typeface="+mn-lt"/>
                <a:ea typeface="+mn-ea"/>
                <a:cs typeface="+mn-cs"/>
              </a:defRPr>
            </a:lvl3pPr>
            <a:lvl4pPr marL="1371600" indent="0" algn="ctr" defTabSz="914400" rtl="0" eaLnBrk="1" latinLnBrk="0" hangingPunct="1">
              <a:spcBef>
                <a:spcPct val="20000"/>
              </a:spcBef>
              <a:buClr>
                <a:schemeClr val="accent1"/>
              </a:buClr>
              <a:buSzPct val="100000"/>
              <a:buFont typeface="Symbol" pitchFamily="18" charset="2"/>
              <a:buNone/>
              <a:defRPr sz="1800" kern="1200">
                <a:solidFill>
                  <a:schemeClr val="tx1">
                    <a:tint val="75000"/>
                  </a:schemeClr>
                </a:solidFill>
                <a:latin typeface="+mn-lt"/>
                <a:ea typeface="+mn-ea"/>
                <a:cs typeface="+mn-cs"/>
              </a:defRPr>
            </a:lvl4pPr>
            <a:lvl5pPr marL="1828800" indent="0" algn="ctr" defTabSz="914400" rtl="0" eaLnBrk="1" latinLnBrk="0" hangingPunct="1">
              <a:spcBef>
                <a:spcPct val="20000"/>
              </a:spcBef>
              <a:buClr>
                <a:schemeClr val="accent1"/>
              </a:buClr>
              <a:buSzPct val="100000"/>
              <a:buFont typeface="Symbol" pitchFamily="18" charset="2"/>
              <a:buNone/>
              <a:defRPr sz="1600" kern="1200">
                <a:solidFill>
                  <a:schemeClr val="tx1">
                    <a:tint val="75000"/>
                  </a:schemeClr>
                </a:solidFill>
                <a:latin typeface="+mn-lt"/>
                <a:ea typeface="+mn-ea"/>
                <a:cs typeface="+mn-cs"/>
              </a:defRPr>
            </a:lvl5pPr>
            <a:lvl6pPr marL="22860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6pPr>
            <a:lvl7pPr marL="27432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7pPr>
            <a:lvl8pPr marL="32004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8pPr>
            <a:lvl9pPr marL="3657600" indent="0" algn="ctr" defTabSz="914400" rtl="0" eaLnBrk="1" latinLnBrk="0" hangingPunct="1">
              <a:spcBef>
                <a:spcPts val="384"/>
              </a:spcBef>
              <a:buClr>
                <a:schemeClr val="accent1"/>
              </a:buClr>
              <a:buFont typeface="Symbol" pitchFamily="18" charset="2"/>
              <a:buNone/>
              <a:defRPr sz="1400" kern="1200">
                <a:solidFill>
                  <a:schemeClr val="tx1">
                    <a:tint val="75000"/>
                  </a:schemeClr>
                </a:solidFill>
                <a:latin typeface="+mn-lt"/>
                <a:ea typeface="+mn-ea"/>
                <a:cs typeface="+mn-cs"/>
              </a:defRPr>
            </a:lvl9pPr>
          </a:lstStyle>
          <a:p>
            <a:r>
              <a:rPr lang="it-IT" dirty="0">
                <a:solidFill>
                  <a:srgbClr val="00B0F0"/>
                </a:solidFill>
                <a:latin typeface="Verdana"/>
                <a:cs typeface="Verdana"/>
              </a:rPr>
              <a:t>-</a:t>
            </a:r>
            <a:r>
              <a:rPr lang="it-IT" dirty="0">
                <a:solidFill>
                  <a:srgbClr val="FF0000"/>
                </a:solidFill>
                <a:latin typeface="Verdana"/>
                <a:cs typeface="Verdana"/>
              </a:rPr>
              <a:t>Il centro storico di Castellammare di Stabia si situa all’interno della zona compresa tra la Fontana Grande (e per estensione le Antiche Terme) e la piazza Quartuccio. In queste due zone c’erano due delle tre porte marine:</a:t>
            </a:r>
          </a:p>
          <a:p>
            <a:r>
              <a:rPr lang="it-IT" dirty="0">
                <a:solidFill>
                  <a:srgbClr val="FF0000"/>
                </a:solidFill>
                <a:latin typeface="Verdana"/>
                <a:cs typeface="Verdana"/>
              </a:rPr>
              <a:t>-</a:t>
            </a:r>
            <a:r>
              <a:rPr lang="it-IT" b="1" dirty="0">
                <a:solidFill>
                  <a:srgbClr val="FF0000"/>
                </a:solidFill>
                <a:latin typeface="Verdana"/>
                <a:cs typeface="Verdana"/>
              </a:rPr>
              <a:t>porta della fontana</a:t>
            </a:r>
          </a:p>
          <a:p>
            <a:r>
              <a:rPr lang="it-IT" dirty="0">
                <a:solidFill>
                  <a:srgbClr val="FF0000"/>
                </a:solidFill>
                <a:latin typeface="Verdana"/>
                <a:cs typeface="Verdana"/>
              </a:rPr>
              <a:t>-</a:t>
            </a:r>
            <a:r>
              <a:rPr lang="it-IT" b="1" dirty="0">
                <a:solidFill>
                  <a:srgbClr val="FF0000"/>
                </a:solidFill>
                <a:latin typeface="Verdana"/>
                <a:cs typeface="Verdana"/>
              </a:rPr>
              <a:t>porta del Quartuccio</a:t>
            </a:r>
          </a:p>
          <a:p>
            <a:r>
              <a:rPr lang="it-IT" dirty="0">
                <a:solidFill>
                  <a:srgbClr val="FF0000"/>
                </a:solidFill>
                <a:latin typeface="Verdana"/>
                <a:cs typeface="Verdana"/>
              </a:rPr>
              <a:t>La terza porta, detta «</a:t>
            </a:r>
            <a:r>
              <a:rPr lang="it-IT" b="1" dirty="0">
                <a:solidFill>
                  <a:srgbClr val="FF0000"/>
                </a:solidFill>
                <a:latin typeface="Verdana"/>
                <a:cs typeface="Verdana"/>
              </a:rPr>
              <a:t>della marina grande</a:t>
            </a:r>
            <a:r>
              <a:rPr lang="it-IT" dirty="0">
                <a:solidFill>
                  <a:srgbClr val="FF0000"/>
                </a:solidFill>
                <a:latin typeface="Verdana"/>
                <a:cs typeface="Verdana"/>
              </a:rPr>
              <a:t>», si trovava a Piazza Orologio.</a:t>
            </a:r>
          </a:p>
          <a:p>
            <a:r>
              <a:rPr lang="it-IT" dirty="0">
                <a:solidFill>
                  <a:srgbClr val="FF0000"/>
                </a:solidFill>
                <a:latin typeface="Verdana"/>
                <a:cs typeface="Verdana"/>
              </a:rPr>
              <a:t>Altre due porte permettevano l’ingresso nella città, ma erano «montane», ed erano precisamente:</a:t>
            </a:r>
          </a:p>
          <a:p>
            <a:r>
              <a:rPr lang="it-IT" dirty="0">
                <a:solidFill>
                  <a:srgbClr val="FF0000"/>
                </a:solidFill>
                <a:latin typeface="Verdana"/>
                <a:cs typeface="Verdana"/>
              </a:rPr>
              <a:t>- la </a:t>
            </a:r>
            <a:r>
              <a:rPr lang="it-IT" b="1" dirty="0">
                <a:solidFill>
                  <a:srgbClr val="FF0000"/>
                </a:solidFill>
                <a:latin typeface="Verdana"/>
                <a:cs typeface="Verdana"/>
              </a:rPr>
              <a:t>porta di Scanzano</a:t>
            </a:r>
            <a:r>
              <a:rPr lang="it-IT" dirty="0">
                <a:solidFill>
                  <a:srgbClr val="FF0000"/>
                </a:solidFill>
                <a:latin typeface="Verdana"/>
                <a:cs typeface="Verdana"/>
              </a:rPr>
              <a:t>, che si trovava pressappoco nei pressi della salita cosiddetta «del </a:t>
            </a:r>
            <a:r>
              <a:rPr lang="it-IT" dirty="0" err="1">
                <a:solidFill>
                  <a:srgbClr val="FF0000"/>
                </a:solidFill>
                <a:latin typeface="Verdana"/>
                <a:cs typeface="Verdana"/>
              </a:rPr>
              <a:t>munaciello</a:t>
            </a:r>
            <a:r>
              <a:rPr lang="it-IT" dirty="0">
                <a:solidFill>
                  <a:srgbClr val="FF0000"/>
                </a:solidFill>
                <a:latin typeface="Verdana"/>
                <a:cs typeface="Verdana"/>
              </a:rPr>
              <a:t>», per intenderci di fronte al Centro Laser;</a:t>
            </a:r>
          </a:p>
          <a:p>
            <a:pPr marL="342900" indent="-342900">
              <a:buFontTx/>
              <a:buChar char="-"/>
            </a:pPr>
            <a:r>
              <a:rPr lang="it-IT" dirty="0">
                <a:solidFill>
                  <a:srgbClr val="FF0000"/>
                </a:solidFill>
                <a:latin typeface="Verdana"/>
                <a:cs typeface="Verdana"/>
              </a:rPr>
              <a:t>- la </a:t>
            </a:r>
            <a:r>
              <a:rPr lang="it-IT" b="1" dirty="0">
                <a:solidFill>
                  <a:srgbClr val="FF0000"/>
                </a:solidFill>
                <a:latin typeface="Verdana"/>
                <a:cs typeface="Verdana"/>
              </a:rPr>
              <a:t>porta di </a:t>
            </a:r>
            <a:r>
              <a:rPr lang="it-IT" b="1" dirty="0" err="1">
                <a:solidFill>
                  <a:srgbClr val="FF0000"/>
                </a:solidFill>
                <a:latin typeface="Verdana"/>
                <a:cs typeface="Verdana"/>
              </a:rPr>
              <a:t>Vignadonica</a:t>
            </a:r>
            <a:r>
              <a:rPr lang="it-IT" dirty="0">
                <a:solidFill>
                  <a:srgbClr val="FF0000"/>
                </a:solidFill>
                <a:latin typeface="Verdana"/>
                <a:cs typeface="Verdana"/>
              </a:rPr>
              <a:t>, che si trovava nei pressi della fontana di san Giacomo.</a:t>
            </a:r>
          </a:p>
          <a:p>
            <a:r>
              <a:rPr lang="it-IT" dirty="0">
                <a:solidFill>
                  <a:srgbClr val="FF0000"/>
                </a:solidFill>
                <a:latin typeface="Verdana"/>
                <a:cs typeface="Verdana"/>
              </a:rPr>
              <a:t>Al suo interno vi sono varie emergenze architettoniche ed artistiche</a:t>
            </a:r>
          </a:p>
          <a:p>
            <a:pPr marL="342900" indent="-342900">
              <a:buFontTx/>
              <a:buChar char="-"/>
            </a:pPr>
            <a:endParaRPr lang="it-IT" dirty="0">
              <a:solidFill>
                <a:srgbClr val="FF0000"/>
              </a:solidFill>
              <a:latin typeface="Verdana"/>
              <a:cs typeface="Verdana"/>
            </a:endParaRPr>
          </a:p>
          <a:p>
            <a:pPr algn="l"/>
            <a:endParaRPr lang="it-IT" dirty="0">
              <a:solidFill>
                <a:schemeClr val="tx1"/>
              </a:solidFill>
              <a:latin typeface="Verdana"/>
              <a:cs typeface="Verdana"/>
            </a:endParaRPr>
          </a:p>
        </p:txBody>
      </p:sp>
    </p:spTree>
    <p:extLst>
      <p:ext uri="{BB962C8B-B14F-4D97-AF65-F5344CB8AC3E}">
        <p14:creationId xmlns:p14="http://schemas.microsoft.com/office/powerpoint/2010/main" val="36447414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prestige"/>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5D242CE5-E9D5-4EE1-BE56-8A99AF27C6CA}"/>
              </a:ext>
            </a:extLst>
          </p:cNvPr>
          <p:cNvSpPr>
            <a:spLocks noGrp="1"/>
          </p:cNvSpPr>
          <p:nvPr>
            <p:ph type="ctrTitle"/>
          </p:nvPr>
        </p:nvSpPr>
        <p:spPr>
          <a:xfrm>
            <a:off x="525981" y="644961"/>
            <a:ext cx="4591792" cy="512188"/>
          </a:xfrm>
        </p:spPr>
        <p:txBody>
          <a:bodyPr>
            <a:noAutofit/>
          </a:bodyPr>
          <a:lstStyle/>
          <a:p>
            <a:pPr algn="ctr"/>
            <a:r>
              <a:rPr lang="it-IT" sz="3200" b="1" dirty="0" err="1">
                <a:solidFill>
                  <a:srgbClr val="FFFF00"/>
                </a:solidFill>
                <a:latin typeface="Verdana"/>
                <a:cs typeface="Verdana"/>
              </a:rPr>
              <a:t>Cassarmonica</a:t>
            </a:r>
            <a:endParaRPr lang="it-IT" sz="3200" b="1" dirty="0">
              <a:solidFill>
                <a:srgbClr val="FFFF00"/>
              </a:solidFill>
              <a:latin typeface="Verdana"/>
              <a:cs typeface="Verdana"/>
            </a:endParaRPr>
          </a:p>
        </p:txBody>
      </p:sp>
      <p:sp>
        <p:nvSpPr>
          <p:cNvPr id="8" name="Sottotitolo 2">
            <a:extLst>
              <a:ext uri="{FF2B5EF4-FFF2-40B4-BE49-F238E27FC236}">
                <a16:creationId xmlns:a16="http://schemas.microsoft.com/office/drawing/2014/main" id="{96A55C75-EE84-4CC7-A5A4-ABE84CDAC90B}"/>
              </a:ext>
            </a:extLst>
          </p:cNvPr>
          <p:cNvSpPr>
            <a:spLocks noGrp="1"/>
          </p:cNvSpPr>
          <p:nvPr>
            <p:ph type="subTitle" idx="1"/>
          </p:nvPr>
        </p:nvSpPr>
        <p:spPr>
          <a:xfrm>
            <a:off x="5284519" y="1729171"/>
            <a:ext cx="6392157" cy="3048249"/>
          </a:xfrm>
        </p:spPr>
        <p:txBody>
          <a:bodyPr>
            <a:normAutofit lnSpcReduction="10000"/>
          </a:bodyPr>
          <a:lstStyle/>
          <a:p>
            <a:pPr algn="ctr"/>
            <a:r>
              <a:rPr lang="it-IT" dirty="0">
                <a:solidFill>
                  <a:srgbClr val="00B0F0"/>
                </a:solidFill>
                <a:latin typeface="Verdana"/>
                <a:cs typeface="Verdana"/>
              </a:rPr>
              <a:t>-</a:t>
            </a:r>
            <a:r>
              <a:rPr lang="it-IT" dirty="0">
                <a:solidFill>
                  <a:srgbClr val="FF0000"/>
                </a:solidFill>
                <a:latin typeface="Verdana"/>
                <a:cs typeface="Verdana"/>
              </a:rPr>
              <a:t>Realizzata da Eugenio Cosenza ed inaugurata nel 1900, cadde nel 1909 per colpa di una folata di vento e venne ricostruita due anni dopo. E’ un monumento fra i più importanti dell’epoca, in «stile liberty», in cui il vetro, il ferro e la ghisa erano i materiali da costruzione preferiti. Il palazzo che si intravede alle spalle, detto «palazzo Spagnuolo», fu costruito dove prima c’era una torretta di vedetta per l’ingresso in città </a:t>
            </a:r>
            <a:endParaRPr lang="it-IT" sz="2000" dirty="0">
              <a:solidFill>
                <a:srgbClr val="FF0000"/>
              </a:solidFill>
              <a:latin typeface="Verdana"/>
              <a:cs typeface="Verdana"/>
            </a:endParaRPr>
          </a:p>
          <a:p>
            <a:pPr algn="l"/>
            <a:endParaRPr lang="it-IT" sz="2000" dirty="0">
              <a:solidFill>
                <a:schemeClr val="tx1"/>
              </a:solidFill>
              <a:latin typeface="Verdana"/>
              <a:cs typeface="Verdana"/>
            </a:endParaRPr>
          </a:p>
        </p:txBody>
      </p:sp>
      <p:pic>
        <p:nvPicPr>
          <p:cNvPr id="2050" name="Picture 2" descr="La Cassa armonica - Stabia For You">
            <a:extLst>
              <a:ext uri="{FF2B5EF4-FFF2-40B4-BE49-F238E27FC236}">
                <a16:creationId xmlns:a16="http://schemas.microsoft.com/office/drawing/2014/main" id="{2F8F8527-CA41-4466-8A0A-A73E7C338E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1512" r="14636"/>
          <a:stretch/>
        </p:blipFill>
        <p:spPr bwMode="auto">
          <a:xfrm>
            <a:off x="515324" y="1729171"/>
            <a:ext cx="4602449" cy="2925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44808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2000">
        <p15:prstTrans prst="fracture"/>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5D242CE5-E9D5-4EE1-BE56-8A99AF27C6CA}"/>
              </a:ext>
            </a:extLst>
          </p:cNvPr>
          <p:cNvSpPr>
            <a:spLocks noGrp="1"/>
          </p:cNvSpPr>
          <p:nvPr>
            <p:ph type="ctrTitle"/>
          </p:nvPr>
        </p:nvSpPr>
        <p:spPr>
          <a:xfrm>
            <a:off x="7038472" y="645418"/>
            <a:ext cx="4504972" cy="512188"/>
          </a:xfrm>
        </p:spPr>
        <p:txBody>
          <a:bodyPr>
            <a:noAutofit/>
          </a:bodyPr>
          <a:lstStyle/>
          <a:p>
            <a:pPr algn="ctr"/>
            <a:r>
              <a:rPr lang="it-IT" sz="3200" b="1" dirty="0">
                <a:solidFill>
                  <a:srgbClr val="FFFF00"/>
                </a:solidFill>
                <a:latin typeface="Verdana"/>
                <a:cs typeface="Verdana"/>
              </a:rPr>
              <a:t>Arco di san Catello</a:t>
            </a:r>
          </a:p>
        </p:txBody>
      </p:sp>
      <p:sp>
        <p:nvSpPr>
          <p:cNvPr id="8" name="Sottotitolo 2">
            <a:extLst>
              <a:ext uri="{FF2B5EF4-FFF2-40B4-BE49-F238E27FC236}">
                <a16:creationId xmlns:a16="http://schemas.microsoft.com/office/drawing/2014/main" id="{96A55C75-EE84-4CC7-A5A4-ABE84CDAC90B}"/>
              </a:ext>
            </a:extLst>
          </p:cNvPr>
          <p:cNvSpPr>
            <a:spLocks noGrp="1"/>
          </p:cNvSpPr>
          <p:nvPr>
            <p:ph type="subTitle" idx="1"/>
          </p:nvPr>
        </p:nvSpPr>
        <p:spPr>
          <a:xfrm>
            <a:off x="304062" y="1489296"/>
            <a:ext cx="6993791" cy="3879408"/>
          </a:xfrm>
        </p:spPr>
        <p:txBody>
          <a:bodyPr>
            <a:normAutofit/>
          </a:bodyPr>
          <a:lstStyle/>
          <a:p>
            <a:r>
              <a:rPr lang="it-IT" dirty="0">
                <a:solidFill>
                  <a:srgbClr val="00B0F0"/>
                </a:solidFill>
                <a:latin typeface="Verdana"/>
                <a:cs typeface="Verdana"/>
              </a:rPr>
              <a:t>-</a:t>
            </a:r>
            <a:r>
              <a:rPr lang="it-IT" dirty="0">
                <a:solidFill>
                  <a:srgbClr val="FF0000"/>
                </a:solidFill>
                <a:latin typeface="Verdana"/>
                <a:cs typeface="Verdana"/>
              </a:rPr>
              <a:t>E’ tutto ciò che resta della vecchia Porta del Quartuccio. Quando nel 1790 le mura della città vennero abbattute perché non avevano più ragione di esistere, cominciarono ad essere costruiti eleganti palazzi nobiliari in questa strada che affacciava sulla marina, dove cominciarono ad essere costruiti i giardini. Per evitare che il residuo di porta venisse completamente distrutto, </a:t>
            </a:r>
            <a:r>
              <a:rPr lang="it-IT" dirty="0">
                <a:solidFill>
                  <a:srgbClr val="FF0000"/>
                </a:solidFill>
                <a:latin typeface="Verdana" panose="020B0604030504040204" pitchFamily="34" charset="0"/>
                <a:ea typeface="Verdana" panose="020B0604030504040204" pitchFamily="34" charset="0"/>
                <a:cs typeface="Verdana" panose="020B0604030504040204" pitchFamily="34" charset="0"/>
              </a:rPr>
              <a:t>nel </a:t>
            </a:r>
            <a:r>
              <a:rPr lang="it-IT" u="sng" dirty="0">
                <a:solidFill>
                  <a:srgbClr val="FF0000"/>
                </a:solidFill>
                <a:latin typeface="Verdana" panose="020B0604030504040204" pitchFamily="34" charset="0"/>
                <a:ea typeface="Verdana" panose="020B0604030504040204" pitchFamily="34" charset="0"/>
                <a:cs typeface="Verdana" panose="020B0604030504040204" pitchFamily="34" charset="0"/>
              </a:rPr>
              <a:t>1840</a:t>
            </a:r>
            <a:r>
              <a:rPr lang="it-IT" dirty="0">
                <a:solidFill>
                  <a:srgbClr val="FF0000"/>
                </a:solidFill>
                <a:latin typeface="Verdana" panose="020B0604030504040204" pitchFamily="34" charset="0"/>
                <a:ea typeface="Verdana" panose="020B0604030504040204" pitchFamily="34" charset="0"/>
                <a:cs typeface="Verdana" panose="020B0604030504040204" pitchFamily="34" charset="0"/>
              </a:rPr>
              <a:t>, don Gaetano </a:t>
            </a:r>
            <a:r>
              <a:rPr lang="it-IT" dirty="0" err="1">
                <a:solidFill>
                  <a:srgbClr val="FF0000"/>
                </a:solidFill>
                <a:latin typeface="Verdana" panose="020B0604030504040204" pitchFamily="34" charset="0"/>
                <a:ea typeface="Verdana" panose="020B0604030504040204" pitchFamily="34" charset="0"/>
                <a:cs typeface="Verdana" panose="020B0604030504040204" pitchFamily="34" charset="0"/>
              </a:rPr>
              <a:t>Martingano</a:t>
            </a:r>
            <a:r>
              <a:rPr lang="it-IT" dirty="0">
                <a:solidFill>
                  <a:srgbClr val="FF0000"/>
                </a:solidFill>
                <a:latin typeface="Verdana" panose="020B0604030504040204" pitchFamily="34" charset="0"/>
                <a:ea typeface="Verdana" panose="020B0604030504040204" pitchFamily="34" charset="0"/>
                <a:cs typeface="Verdana" panose="020B0604030504040204" pitchFamily="34" charset="0"/>
              </a:rPr>
              <a:t>, proprietario di uno dei due palazzi che affiancavano la porta, chiese ed ottenne il permesso di costruirvi sopra una statua di San Catello a sue spese.</a:t>
            </a:r>
            <a:endParaRPr lang="it-IT"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l"/>
            <a:endParaRPr lang="it-IT" sz="2000" dirty="0">
              <a:solidFill>
                <a:schemeClr val="tx1"/>
              </a:solidFill>
              <a:latin typeface="Verdana"/>
              <a:cs typeface="Verdana"/>
            </a:endParaRPr>
          </a:p>
        </p:txBody>
      </p:sp>
      <p:pic>
        <p:nvPicPr>
          <p:cNvPr id="3074" name="Picture 2" descr="Ll'Arco 'e Santu Catiello - Libero Ricercatore">
            <a:extLst>
              <a:ext uri="{FF2B5EF4-FFF2-40B4-BE49-F238E27FC236}">
                <a16:creationId xmlns:a16="http://schemas.microsoft.com/office/drawing/2014/main" id="{7FAB2E14-E4DD-4388-BEA8-92562F254E1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6611" y="1853920"/>
            <a:ext cx="3648694" cy="2783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1176431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eelOff"/>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5D242CE5-E9D5-4EE1-BE56-8A99AF27C6CA}"/>
              </a:ext>
            </a:extLst>
          </p:cNvPr>
          <p:cNvSpPr>
            <a:spLocks noGrp="1"/>
          </p:cNvSpPr>
          <p:nvPr>
            <p:ph type="ctrTitle"/>
          </p:nvPr>
        </p:nvSpPr>
        <p:spPr>
          <a:xfrm>
            <a:off x="901225" y="765350"/>
            <a:ext cx="5321444" cy="512188"/>
          </a:xfrm>
        </p:spPr>
        <p:txBody>
          <a:bodyPr>
            <a:noAutofit/>
          </a:bodyPr>
          <a:lstStyle/>
          <a:p>
            <a:pPr algn="ctr"/>
            <a:r>
              <a:rPr lang="it-IT" sz="3200" b="1" dirty="0">
                <a:solidFill>
                  <a:srgbClr val="FFC000"/>
                </a:solidFill>
                <a:latin typeface="Verdana"/>
                <a:cs typeface="Verdana"/>
              </a:rPr>
              <a:t>Piazza Giovanni XXIII</a:t>
            </a:r>
          </a:p>
        </p:txBody>
      </p:sp>
      <p:sp>
        <p:nvSpPr>
          <p:cNvPr id="8" name="Sottotitolo 2">
            <a:extLst>
              <a:ext uri="{FF2B5EF4-FFF2-40B4-BE49-F238E27FC236}">
                <a16:creationId xmlns:a16="http://schemas.microsoft.com/office/drawing/2014/main" id="{96A55C75-EE84-4CC7-A5A4-ABE84CDAC90B}"/>
              </a:ext>
            </a:extLst>
          </p:cNvPr>
          <p:cNvSpPr>
            <a:spLocks noGrp="1"/>
          </p:cNvSpPr>
          <p:nvPr>
            <p:ph type="subTitle" idx="1"/>
          </p:nvPr>
        </p:nvSpPr>
        <p:spPr>
          <a:xfrm>
            <a:off x="6757060" y="440566"/>
            <a:ext cx="4996852" cy="1971673"/>
          </a:xfrm>
        </p:spPr>
        <p:txBody>
          <a:bodyPr>
            <a:normAutofit fontScale="92500" lnSpcReduction="20000"/>
          </a:bodyPr>
          <a:lstStyle/>
          <a:p>
            <a:r>
              <a:rPr lang="it-IT" dirty="0">
                <a:solidFill>
                  <a:srgbClr val="FF0000"/>
                </a:solidFill>
                <a:latin typeface="Verdana"/>
                <a:cs typeface="Verdana"/>
              </a:rPr>
              <a:t>Questa piazza, comunemente detta «Piazza Municipio», ospita tre importanti emergenze:</a:t>
            </a:r>
          </a:p>
          <a:p>
            <a:pPr marL="457200" indent="-457200">
              <a:buFontTx/>
              <a:buChar char="-"/>
            </a:pPr>
            <a:r>
              <a:rPr lang="it-IT" altLang="it-IT" dirty="0">
                <a:solidFill>
                  <a:srgbClr val="FF0000"/>
                </a:solidFill>
                <a:latin typeface="Verdana"/>
                <a:cs typeface="Verdana"/>
              </a:rPr>
              <a:t>- La Cattedrale</a:t>
            </a:r>
          </a:p>
          <a:p>
            <a:pPr marL="457200" indent="-457200">
              <a:buFontTx/>
              <a:buChar char="-"/>
            </a:pPr>
            <a:r>
              <a:rPr lang="it-IT" altLang="it-IT" dirty="0">
                <a:solidFill>
                  <a:srgbClr val="FF0000"/>
                </a:solidFill>
                <a:latin typeface="Verdana"/>
                <a:cs typeface="Verdana"/>
              </a:rPr>
              <a:t>- Il Municipio, vecchio Palazzo Farnese</a:t>
            </a:r>
          </a:p>
          <a:p>
            <a:pPr marL="457200" indent="-457200">
              <a:buFontTx/>
              <a:buChar char="-"/>
            </a:pPr>
            <a:r>
              <a:rPr lang="it-IT" altLang="it-IT" dirty="0">
                <a:solidFill>
                  <a:srgbClr val="FF0000"/>
                </a:solidFill>
                <a:latin typeface="Verdana"/>
                <a:cs typeface="Verdana"/>
              </a:rPr>
              <a:t>- Il Museo diocesano</a:t>
            </a:r>
            <a:endParaRPr lang="it-IT" altLang="it-IT" dirty="0">
              <a:solidFill>
                <a:srgbClr val="FF0000"/>
              </a:solidFill>
              <a:latin typeface="Verdana" panose="020B0604030504040204" pitchFamily="34" charset="0"/>
            </a:endParaRPr>
          </a:p>
          <a:p>
            <a:pPr algn="l"/>
            <a:endParaRPr lang="it-IT" sz="2000" dirty="0">
              <a:solidFill>
                <a:srgbClr val="FF0000"/>
              </a:solidFill>
              <a:latin typeface="Verdana"/>
              <a:cs typeface="Verdana"/>
            </a:endParaRPr>
          </a:p>
          <a:p>
            <a:pPr algn="l"/>
            <a:endParaRPr lang="it-IT" sz="2000" dirty="0">
              <a:solidFill>
                <a:schemeClr val="tx1"/>
              </a:solidFill>
              <a:latin typeface="Verdana"/>
              <a:cs typeface="Verdana"/>
            </a:endParaRPr>
          </a:p>
        </p:txBody>
      </p:sp>
      <p:sp>
        <p:nvSpPr>
          <p:cNvPr id="3" name="AutoShape 2" descr="Risultati immagini per palazzo criscuolo torre annunzi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4" descr="Risultati immagini per palazzo criscuolo torre annunzi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4102" name="Picture 6" descr="Anche Castellammare, riparte da pizzerie e ristoranti. Aperte anche  cartolerie e librerie">
            <a:extLst>
              <a:ext uri="{FF2B5EF4-FFF2-40B4-BE49-F238E27FC236}">
                <a16:creationId xmlns:a16="http://schemas.microsoft.com/office/drawing/2014/main" id="{AE127FCF-D064-44DE-AF66-2EA4A9D21FD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2690" y="1612075"/>
            <a:ext cx="4837964" cy="3633849"/>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Museo diocesano sorrentino-stabiese - Wikipedia">
            <a:extLst>
              <a:ext uri="{FF2B5EF4-FFF2-40B4-BE49-F238E27FC236}">
                <a16:creationId xmlns:a16="http://schemas.microsoft.com/office/drawing/2014/main" id="{75EF2A01-43CB-419E-8EC6-2D3DA6D800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39798" y="2412239"/>
            <a:ext cx="4631376" cy="34735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6169597"/>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5D242CE5-E9D5-4EE1-BE56-8A99AF27C6CA}"/>
              </a:ext>
            </a:extLst>
          </p:cNvPr>
          <p:cNvSpPr>
            <a:spLocks noGrp="1"/>
          </p:cNvSpPr>
          <p:nvPr>
            <p:ph type="ctrTitle"/>
          </p:nvPr>
        </p:nvSpPr>
        <p:spPr>
          <a:xfrm>
            <a:off x="7038472" y="645418"/>
            <a:ext cx="4504972" cy="512188"/>
          </a:xfrm>
        </p:spPr>
        <p:txBody>
          <a:bodyPr>
            <a:noAutofit/>
          </a:bodyPr>
          <a:lstStyle/>
          <a:p>
            <a:pPr algn="ctr"/>
            <a:r>
              <a:rPr lang="it-IT" sz="3200" b="1" dirty="0">
                <a:solidFill>
                  <a:srgbClr val="FFFF00"/>
                </a:solidFill>
                <a:latin typeface="Verdana"/>
                <a:cs typeface="Verdana"/>
              </a:rPr>
              <a:t>Chiesa del Gesù</a:t>
            </a:r>
          </a:p>
        </p:txBody>
      </p:sp>
      <p:sp>
        <p:nvSpPr>
          <p:cNvPr id="8" name="Sottotitolo 2">
            <a:extLst>
              <a:ext uri="{FF2B5EF4-FFF2-40B4-BE49-F238E27FC236}">
                <a16:creationId xmlns:a16="http://schemas.microsoft.com/office/drawing/2014/main" id="{96A55C75-EE84-4CC7-A5A4-ABE84CDAC90B}"/>
              </a:ext>
            </a:extLst>
          </p:cNvPr>
          <p:cNvSpPr>
            <a:spLocks noGrp="1"/>
          </p:cNvSpPr>
          <p:nvPr>
            <p:ph type="subTitle" idx="1"/>
          </p:nvPr>
        </p:nvSpPr>
        <p:spPr>
          <a:xfrm>
            <a:off x="458552" y="1788254"/>
            <a:ext cx="5696310" cy="3558447"/>
          </a:xfrm>
        </p:spPr>
        <p:txBody>
          <a:bodyPr>
            <a:normAutofit/>
          </a:bodyPr>
          <a:lstStyle/>
          <a:p>
            <a:r>
              <a:rPr lang="it-IT" dirty="0">
                <a:solidFill>
                  <a:srgbClr val="00B0F0"/>
                </a:solidFill>
                <a:latin typeface="Verdana"/>
                <a:cs typeface="Verdana"/>
              </a:rPr>
              <a:t>-</a:t>
            </a:r>
            <a:r>
              <a:rPr lang="it-IT" dirty="0">
                <a:solidFill>
                  <a:srgbClr val="FF0000"/>
                </a:solidFill>
                <a:latin typeface="Verdana"/>
                <a:cs typeface="Verdana"/>
              </a:rPr>
              <a:t>Probabilmente la chiesa più importante della città. Costruita dai Gesuiti nel 1610, ospita al suo interno molte ed importanti opere d’arte, a cominciare dalla tela d’altare di Luca Giordano, della fine del Seicento e raffigurante la Madonna del Soccorso; annovera inoltre al suo interno tele di Paolo De Matteis, un anonimo dipinto settecentesco di San Catello ed una macchina da festa per le Quarantore, fra i pochi esemplari rimasti</a:t>
            </a:r>
            <a:endParaRPr lang="it-IT"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l"/>
            <a:endParaRPr lang="it-IT" sz="2000" dirty="0">
              <a:solidFill>
                <a:schemeClr val="tx1"/>
              </a:solidFill>
              <a:latin typeface="Verdana"/>
              <a:cs typeface="Verdana"/>
            </a:endParaRPr>
          </a:p>
        </p:txBody>
      </p:sp>
      <p:pic>
        <p:nvPicPr>
          <p:cNvPr id="5122" name="Picture 2" descr="Un trionfo di armonia, la Chiesa del Gesù di Castellammare - ècampania">
            <a:extLst>
              <a:ext uri="{FF2B5EF4-FFF2-40B4-BE49-F238E27FC236}">
                <a16:creationId xmlns:a16="http://schemas.microsoft.com/office/drawing/2014/main" id="{5D6A7FA7-83C8-43E3-B5FC-E41864DD5F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91629" y="1489296"/>
            <a:ext cx="5541819" cy="4156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241258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5D242CE5-E9D5-4EE1-BE56-8A99AF27C6CA}"/>
              </a:ext>
            </a:extLst>
          </p:cNvPr>
          <p:cNvSpPr>
            <a:spLocks noGrp="1"/>
          </p:cNvSpPr>
          <p:nvPr>
            <p:ph type="ctrTitle"/>
          </p:nvPr>
        </p:nvSpPr>
        <p:spPr>
          <a:xfrm>
            <a:off x="597720" y="680587"/>
            <a:ext cx="4591792" cy="512188"/>
          </a:xfrm>
        </p:spPr>
        <p:txBody>
          <a:bodyPr>
            <a:noAutofit/>
          </a:bodyPr>
          <a:lstStyle/>
          <a:p>
            <a:pPr algn="ctr"/>
            <a:r>
              <a:rPr lang="it-IT" sz="3200" b="1" dirty="0">
                <a:solidFill>
                  <a:srgbClr val="FFFF00"/>
                </a:solidFill>
                <a:latin typeface="Verdana"/>
                <a:cs typeface="Verdana"/>
              </a:rPr>
              <a:t>Fontana Grande</a:t>
            </a:r>
          </a:p>
        </p:txBody>
      </p:sp>
      <p:sp>
        <p:nvSpPr>
          <p:cNvPr id="8" name="Sottotitolo 2">
            <a:extLst>
              <a:ext uri="{FF2B5EF4-FFF2-40B4-BE49-F238E27FC236}">
                <a16:creationId xmlns:a16="http://schemas.microsoft.com/office/drawing/2014/main" id="{96A55C75-EE84-4CC7-A5A4-ABE84CDAC90B}"/>
              </a:ext>
            </a:extLst>
          </p:cNvPr>
          <p:cNvSpPr>
            <a:spLocks noGrp="1"/>
          </p:cNvSpPr>
          <p:nvPr>
            <p:ph type="subTitle" idx="1"/>
          </p:nvPr>
        </p:nvSpPr>
        <p:spPr>
          <a:xfrm>
            <a:off x="5664530" y="1729171"/>
            <a:ext cx="6012146" cy="3048249"/>
          </a:xfrm>
        </p:spPr>
        <p:txBody>
          <a:bodyPr>
            <a:normAutofit lnSpcReduction="10000"/>
          </a:bodyPr>
          <a:lstStyle/>
          <a:p>
            <a:pPr algn="ctr"/>
            <a:r>
              <a:rPr lang="it-IT" dirty="0">
                <a:solidFill>
                  <a:srgbClr val="00B0F0"/>
                </a:solidFill>
                <a:latin typeface="Verdana"/>
                <a:cs typeface="Verdana"/>
              </a:rPr>
              <a:t>-</a:t>
            </a:r>
            <a:r>
              <a:rPr lang="it-IT" dirty="0">
                <a:solidFill>
                  <a:srgbClr val="FF0000"/>
                </a:solidFill>
                <a:latin typeface="Verdana"/>
                <a:cs typeface="Verdana"/>
              </a:rPr>
              <a:t>Nelle sue vicinanze c’era una delle porte marine di ingresso alla città. Qui terminava la cittadina. E qui sono state ritrovate delle tombe risalenti al IV secolo a.C., pertanto questo luogo è uno dei primi siti della </a:t>
            </a:r>
            <a:r>
              <a:rPr lang="it-IT" dirty="0" err="1">
                <a:solidFill>
                  <a:srgbClr val="FF0000"/>
                </a:solidFill>
                <a:latin typeface="Verdana"/>
                <a:cs typeface="Verdana"/>
              </a:rPr>
              <a:t>Stabiae</a:t>
            </a:r>
            <a:r>
              <a:rPr lang="it-IT" dirty="0">
                <a:solidFill>
                  <a:srgbClr val="FF0000"/>
                </a:solidFill>
                <a:latin typeface="Verdana"/>
                <a:cs typeface="Verdana"/>
              </a:rPr>
              <a:t> preromana. L’acqua è quella comunemente detta «della Madonna», ma nelle vicinanze c’è tuttora una fonte di acqua ferrata, dalle molte proprietà curative, conosciute fin dall’antichità.</a:t>
            </a:r>
            <a:endParaRPr lang="it-IT" sz="2000" dirty="0">
              <a:solidFill>
                <a:srgbClr val="FF0000"/>
              </a:solidFill>
              <a:latin typeface="Verdana"/>
              <a:cs typeface="Verdana"/>
            </a:endParaRPr>
          </a:p>
          <a:p>
            <a:pPr algn="l"/>
            <a:endParaRPr lang="it-IT" sz="2000" dirty="0">
              <a:solidFill>
                <a:schemeClr val="tx1"/>
              </a:solidFill>
              <a:latin typeface="Verdana"/>
              <a:cs typeface="Verdana"/>
            </a:endParaRPr>
          </a:p>
        </p:txBody>
      </p:sp>
      <p:pic>
        <p:nvPicPr>
          <p:cNvPr id="6146" name="Picture 2" descr="A Piano, Meta e Vico acqua ok. Quella frizzante viene dalla Fontana Grande  - Positanonews">
            <a:extLst>
              <a:ext uri="{FF2B5EF4-FFF2-40B4-BE49-F238E27FC236}">
                <a16:creationId xmlns:a16="http://schemas.microsoft.com/office/drawing/2014/main" id="{1D6E8C60-0EB5-45A9-A4B7-6F1603D432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324" y="1755999"/>
            <a:ext cx="4756584" cy="2652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8800011"/>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a:extLst>
              <a:ext uri="{FF2B5EF4-FFF2-40B4-BE49-F238E27FC236}">
                <a16:creationId xmlns:a16="http://schemas.microsoft.com/office/drawing/2014/main" id="{D9608080-F857-4D59-BC41-A95110EC73C4}"/>
              </a:ext>
            </a:extLst>
          </p:cNvPr>
          <p:cNvSpPr>
            <a:spLocks noGrp="1"/>
          </p:cNvSpPr>
          <p:nvPr>
            <p:ph type="ctrTitle"/>
          </p:nvPr>
        </p:nvSpPr>
        <p:spPr>
          <a:xfrm>
            <a:off x="1773851" y="2254920"/>
            <a:ext cx="8541725" cy="1969475"/>
          </a:xfrm>
        </p:spPr>
        <p:txBody>
          <a:bodyPr>
            <a:normAutofit fontScale="90000"/>
          </a:bodyPr>
          <a:lstStyle/>
          <a:p>
            <a:pPr algn="ctr"/>
            <a:r>
              <a:rPr lang="it-IT" sz="2400" dirty="0">
                <a:solidFill>
                  <a:srgbClr val="FFFF00"/>
                </a:solidFill>
                <a:latin typeface="Incised901 NdIt BT" panose="020B0A070405030A0204" pitchFamily="34" charset="0"/>
              </a:rPr>
              <a:t> </a:t>
            </a:r>
            <a:r>
              <a:rPr lang="it-IT" b="1" dirty="0">
                <a:solidFill>
                  <a:srgbClr val="FFFF00"/>
                </a:solidFill>
                <a:latin typeface="Rockwell Extra Bold" pitchFamily="18" charset="0"/>
              </a:rPr>
              <a:t>PRESENTO LA MIA CITTA’: </a:t>
            </a:r>
            <a:br>
              <a:rPr lang="it-IT" b="1" dirty="0">
                <a:solidFill>
                  <a:srgbClr val="FFFF00"/>
                </a:solidFill>
                <a:latin typeface="Rockwell Extra Bold" pitchFamily="18" charset="0"/>
              </a:rPr>
            </a:br>
            <a:r>
              <a:rPr lang="it-IT" b="1" dirty="0">
                <a:solidFill>
                  <a:srgbClr val="FFFF00"/>
                </a:solidFill>
                <a:latin typeface="Rockwell Extra Bold" pitchFamily="18" charset="0"/>
              </a:rPr>
              <a:t>CASTELLAMMARE DI STABIA</a:t>
            </a:r>
            <a:br>
              <a:rPr lang="it-IT" sz="2400" dirty="0">
                <a:solidFill>
                  <a:srgbClr val="FFFF00"/>
                </a:solidFill>
                <a:latin typeface="Incised901 NdIt BT" panose="020B0A070405030A0204" pitchFamily="34" charset="0"/>
              </a:rPr>
            </a:br>
            <a:br>
              <a:rPr lang="it-IT" sz="2400" dirty="0">
                <a:solidFill>
                  <a:srgbClr val="FFFF00"/>
                </a:solidFill>
                <a:latin typeface="Incised901 NdIt BT" panose="020B0A070405030A0204" pitchFamily="34" charset="0"/>
              </a:rPr>
            </a:br>
            <a:endParaRPr lang="it-IT" sz="2400" dirty="0">
              <a:solidFill>
                <a:srgbClr val="FFFF00"/>
              </a:solidFill>
              <a:latin typeface="Incised901 NdIt BT" panose="020B0A070405030A0204" pitchFamily="34" charset="0"/>
            </a:endParaRPr>
          </a:p>
        </p:txBody>
      </p:sp>
      <p:sp>
        <p:nvSpPr>
          <p:cNvPr id="6" name="Titolo 4">
            <a:extLst>
              <a:ext uri="{FF2B5EF4-FFF2-40B4-BE49-F238E27FC236}">
                <a16:creationId xmlns:a16="http://schemas.microsoft.com/office/drawing/2014/main" id="{4CE15151-F8D2-48B6-AA9A-8404BA89F7DD}"/>
              </a:ext>
            </a:extLst>
          </p:cNvPr>
          <p:cNvSpPr txBox="1">
            <a:spLocks/>
          </p:cNvSpPr>
          <p:nvPr/>
        </p:nvSpPr>
        <p:spPr>
          <a:xfrm>
            <a:off x="4135319" y="644769"/>
            <a:ext cx="4023944" cy="762002"/>
          </a:xfrm>
          <a:prstGeom prst="rect">
            <a:avLst/>
          </a:prstGeom>
        </p:spPr>
        <p:txBody>
          <a:bodyPr vert="horz" lIns="91440" tIns="45720" rIns="91440" bIns="45720" rtlCol="0" anchor="b">
            <a:normAutofit fontScale="92500" lnSpcReduction="10000"/>
          </a:bodyPr>
          <a:lstStyle>
            <a:lvl1pPr algn="l" defTabSz="914400" rtl="0" eaLnBrk="1" latinLnBrk="0" hangingPunct="1">
              <a:lnSpc>
                <a:spcPct val="90000"/>
              </a:lnSpc>
              <a:spcBef>
                <a:spcPct val="0"/>
              </a:spcBef>
              <a:buNone/>
              <a:defRPr sz="6000" kern="1200" cap="all" baseline="0">
                <a:solidFill>
                  <a:schemeClr val="tx1"/>
                </a:solidFill>
                <a:latin typeface="+mj-lt"/>
                <a:ea typeface="+mj-ea"/>
                <a:cs typeface="+mj-cs"/>
              </a:defRPr>
            </a:lvl1pPr>
          </a:lstStyle>
          <a:p>
            <a:pPr algn="ctr"/>
            <a:r>
              <a:rPr lang="it-IT" sz="4400" u="sng" dirty="0">
                <a:solidFill>
                  <a:schemeClr val="bg1"/>
                </a:solidFill>
                <a:latin typeface="Aharoni" pitchFamily="2" charset="-79"/>
                <a:cs typeface="Aharoni" pitchFamily="2" charset="-79"/>
              </a:rPr>
              <a:t>ITINERARIO </a:t>
            </a:r>
            <a:r>
              <a:rPr lang="it-IT" sz="5400" u="sng" dirty="0">
                <a:solidFill>
                  <a:schemeClr val="bg1"/>
                </a:solidFill>
                <a:latin typeface="Aharoni" pitchFamily="2" charset="-79"/>
                <a:cs typeface="Aharoni" pitchFamily="2" charset="-79"/>
              </a:rPr>
              <a:t>1</a:t>
            </a:r>
          </a:p>
        </p:txBody>
      </p:sp>
      <p:sp>
        <p:nvSpPr>
          <p:cNvPr id="4" name="Titolo 4">
            <a:extLst>
              <a:ext uri="{FF2B5EF4-FFF2-40B4-BE49-F238E27FC236}">
                <a16:creationId xmlns:a16="http://schemas.microsoft.com/office/drawing/2014/main" id="{D9608080-F857-4D59-BC41-A95110EC73C4}"/>
              </a:ext>
            </a:extLst>
          </p:cNvPr>
          <p:cNvSpPr txBox="1">
            <a:spLocks/>
          </p:cNvSpPr>
          <p:nvPr/>
        </p:nvSpPr>
        <p:spPr>
          <a:xfrm>
            <a:off x="1773851" y="3605056"/>
            <a:ext cx="8541725" cy="1969475"/>
          </a:xfrm>
          <a:prstGeom prst="rect">
            <a:avLst/>
          </a:prstGeom>
        </p:spPr>
        <p:txBody>
          <a:bodyPr vert="horz" lIns="91440" tIns="45720" rIns="91440" bIns="45720" rtlCol="0" anchor="b">
            <a:normAutofit fontScale="975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it-IT" sz="2400" dirty="0">
                <a:solidFill>
                  <a:srgbClr val="FFFF00"/>
                </a:solidFill>
                <a:latin typeface="Incised901 NdIt BT" panose="020B0A070405030A0204" pitchFamily="34" charset="0"/>
              </a:rPr>
              <a:t> </a:t>
            </a:r>
            <a:r>
              <a:rPr lang="it-IT" b="1" dirty="0">
                <a:solidFill>
                  <a:srgbClr val="FF0000"/>
                </a:solidFill>
                <a:latin typeface="Rockwell Extra Bold" pitchFamily="18" charset="0"/>
              </a:rPr>
              <a:t>di C. </a:t>
            </a:r>
            <a:r>
              <a:rPr lang="it-IT" b="1" dirty="0" err="1">
                <a:solidFill>
                  <a:srgbClr val="FF0000"/>
                </a:solidFill>
                <a:latin typeface="Rockwell Extra Bold" pitchFamily="18" charset="0"/>
              </a:rPr>
              <a:t>Suarato</a:t>
            </a:r>
            <a:br>
              <a:rPr lang="it-IT" sz="2400" dirty="0">
                <a:solidFill>
                  <a:srgbClr val="FFFF00"/>
                </a:solidFill>
                <a:latin typeface="Incised901 NdIt BT" panose="020B0A070405030A0204" pitchFamily="34" charset="0"/>
              </a:rPr>
            </a:br>
            <a:br>
              <a:rPr lang="it-IT" sz="2400" dirty="0">
                <a:solidFill>
                  <a:srgbClr val="FFFF00"/>
                </a:solidFill>
                <a:latin typeface="Incised901 NdIt BT" panose="020B0A070405030A0204" pitchFamily="34" charset="0"/>
              </a:rPr>
            </a:br>
            <a:endParaRPr lang="it-IT" sz="2400" dirty="0">
              <a:solidFill>
                <a:srgbClr val="FFFF00"/>
              </a:solidFill>
              <a:latin typeface="Incised901 NdIt BT" panose="020B0A070405030A0204" pitchFamily="34" charset="0"/>
            </a:endParaRPr>
          </a:p>
        </p:txBody>
      </p:sp>
    </p:spTree>
    <p:extLst>
      <p:ext uri="{BB962C8B-B14F-4D97-AF65-F5344CB8AC3E}">
        <p14:creationId xmlns:p14="http://schemas.microsoft.com/office/powerpoint/2010/main" val="108877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5D242CE5-E9D5-4EE1-BE56-8A99AF27C6CA}"/>
              </a:ext>
            </a:extLst>
          </p:cNvPr>
          <p:cNvSpPr>
            <a:spLocks noGrp="1"/>
          </p:cNvSpPr>
          <p:nvPr>
            <p:ph type="ctrTitle"/>
          </p:nvPr>
        </p:nvSpPr>
        <p:spPr>
          <a:xfrm>
            <a:off x="7038472" y="645418"/>
            <a:ext cx="4504972" cy="512188"/>
          </a:xfrm>
        </p:spPr>
        <p:txBody>
          <a:bodyPr>
            <a:noAutofit/>
          </a:bodyPr>
          <a:lstStyle/>
          <a:p>
            <a:pPr algn="ctr"/>
            <a:r>
              <a:rPr lang="it-IT" sz="3200" b="1" dirty="0">
                <a:solidFill>
                  <a:srgbClr val="FFFF00"/>
                </a:solidFill>
                <a:latin typeface="Verdana"/>
                <a:cs typeface="Verdana"/>
              </a:rPr>
              <a:t>Antiche Terme</a:t>
            </a:r>
          </a:p>
        </p:txBody>
      </p:sp>
      <p:sp>
        <p:nvSpPr>
          <p:cNvPr id="8" name="Sottotitolo 2">
            <a:extLst>
              <a:ext uri="{FF2B5EF4-FFF2-40B4-BE49-F238E27FC236}">
                <a16:creationId xmlns:a16="http://schemas.microsoft.com/office/drawing/2014/main" id="{96A55C75-EE84-4CC7-A5A4-ABE84CDAC90B}"/>
              </a:ext>
            </a:extLst>
          </p:cNvPr>
          <p:cNvSpPr>
            <a:spLocks noGrp="1"/>
          </p:cNvSpPr>
          <p:nvPr>
            <p:ph type="subTitle" idx="1"/>
          </p:nvPr>
        </p:nvSpPr>
        <p:spPr>
          <a:xfrm>
            <a:off x="458552" y="344384"/>
            <a:ext cx="6227256" cy="6222671"/>
          </a:xfrm>
        </p:spPr>
        <p:txBody>
          <a:bodyPr>
            <a:normAutofit fontScale="92500" lnSpcReduction="20000"/>
          </a:bodyPr>
          <a:lstStyle/>
          <a:p>
            <a:r>
              <a:rPr lang="it-IT" dirty="0">
                <a:solidFill>
                  <a:srgbClr val="00B0F0"/>
                </a:solidFill>
                <a:latin typeface="Verdana"/>
                <a:cs typeface="Verdana"/>
              </a:rPr>
              <a:t>-</a:t>
            </a:r>
            <a:r>
              <a:rPr lang="it-IT" dirty="0">
                <a:solidFill>
                  <a:srgbClr val="FF0000"/>
                </a:solidFill>
                <a:latin typeface="Verdana"/>
                <a:cs typeface="Verdana"/>
              </a:rPr>
              <a:t>Le prime analisi scientifiche sulle sorgenti di acque che si trovavano nella zona della Fontana Grande e largamente usate dalla popolazione per scopi curativi, furono effettuate dai Borbone a partire dal 1787, con risultati molto lusinghieri. Il primo stabilimento termale venne inaugurato nel 1828 dal re Francesco I di Borbone ed aperto al pubblico nel 1833. La presenza delle Terme influì molto positivamente sul turismo e Castellammare divenne nell’Ottocento una delle mete più ambite, proprio per le sue 28 sorgenti. Nel 1921 fu sede di un convegno di scienziati, che definirono Castellammare «La metropoli delle Terme». L’apertura nel 1964 del nuovo complesso termale collinare mandò in disuso le cosiddette «Antiche Terme», che fallirono negli anni Settanta, poiché tutte le strutture curative erano state trasferite nelle Nuove Terme, che erano diventate il parco termale più avanzato d’Italia. Nel 1989 le Antiche Terme chiusero al pubblico definitivamente, e dopo qualche tempo anche la stazione della Circumvesuviana. Dopo vari tentativi di riapertura, soprattutto dopo il fallimento delle Nuove Terme, si parla di riaprire al pubblico in estate uno dei patrimoni più importanti della città</a:t>
            </a:r>
            <a:endParaRPr lang="it-IT" sz="2000" dirty="0">
              <a:solidFill>
                <a:srgbClr val="FF0000"/>
              </a:solidFill>
              <a:latin typeface="Verdana" panose="020B0604030504040204" pitchFamily="34" charset="0"/>
              <a:ea typeface="Verdana" panose="020B0604030504040204" pitchFamily="34" charset="0"/>
              <a:cs typeface="Verdana" panose="020B0604030504040204" pitchFamily="34" charset="0"/>
            </a:endParaRPr>
          </a:p>
          <a:p>
            <a:pPr algn="l"/>
            <a:endParaRPr lang="it-IT" sz="2000" dirty="0">
              <a:solidFill>
                <a:schemeClr val="tx1"/>
              </a:solidFill>
              <a:latin typeface="Verdana"/>
              <a:cs typeface="Verdana"/>
            </a:endParaRPr>
          </a:p>
        </p:txBody>
      </p:sp>
      <p:pic>
        <p:nvPicPr>
          <p:cNvPr id="2050" name="Picture 2" descr="Castellammare, Caserma Cristallina e Antiche Terme in affitto alla SINT:  tutto pronto per il bando">
            <a:extLst>
              <a:ext uri="{FF2B5EF4-FFF2-40B4-BE49-F238E27FC236}">
                <a16:creationId xmlns:a16="http://schemas.microsoft.com/office/drawing/2014/main" id="{3A49189E-E92E-4994-81E9-D5AC2ED042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85370" y="1593107"/>
            <a:ext cx="4811176" cy="3475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3821676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crush"/>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699720" y="1029682"/>
            <a:ext cx="10792559" cy="948588"/>
          </a:xfrm>
        </p:spPr>
        <p:txBody>
          <a:bodyPr>
            <a:normAutofit fontScale="90000"/>
          </a:bodyPr>
          <a:lstStyle/>
          <a:p>
            <a:pPr algn="ctr"/>
            <a:r>
              <a:rPr lang="it-IT" sz="6700" dirty="0">
                <a:solidFill>
                  <a:srgbClr val="7030A0"/>
                </a:solidFill>
                <a:latin typeface="Arial Black" panose="020B0A04020102020204" pitchFamily="34" charset="0"/>
              </a:rPr>
              <a:t>Escursioni possibili: </a:t>
            </a:r>
            <a:br>
              <a:rPr lang="it-IT" dirty="0">
                <a:solidFill>
                  <a:srgbClr val="FF0000"/>
                </a:solidFill>
              </a:rPr>
            </a:br>
            <a:endParaRPr lang="it-IT" dirty="0">
              <a:solidFill>
                <a:srgbClr val="FF0000"/>
              </a:solidFill>
            </a:endParaRPr>
          </a:p>
        </p:txBody>
      </p:sp>
      <p:sp>
        <p:nvSpPr>
          <p:cNvPr id="3" name="Titolo 1">
            <a:extLst>
              <a:ext uri="{FF2B5EF4-FFF2-40B4-BE49-F238E27FC236}">
                <a16:creationId xmlns:a16="http://schemas.microsoft.com/office/drawing/2014/main" id="{FE5A1099-23EB-4E6B-9506-2B5292D6299E}"/>
              </a:ext>
            </a:extLst>
          </p:cNvPr>
          <p:cNvSpPr txBox="1">
            <a:spLocks/>
          </p:cNvSpPr>
          <p:nvPr/>
        </p:nvSpPr>
        <p:spPr>
          <a:xfrm>
            <a:off x="1072661" y="1029682"/>
            <a:ext cx="10032023" cy="3882287"/>
          </a:xfrm>
          <a:prstGeom prst="rect">
            <a:avLst/>
          </a:prstGeom>
        </p:spPr>
        <p:txBody>
          <a:bodyPr vert="horz" lIns="91440" tIns="45720" rIns="91440" bIns="45720" rtlCol="0" anchor="b">
            <a:normAutofit fontScale="90000" lnSpcReduction="20000"/>
          </a:bodyPr>
          <a:lst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pPr marL="685800" indent="-685800" algn="l">
              <a:buFontTx/>
              <a:buChar char="-"/>
            </a:pPr>
            <a:endParaRPr lang="it-IT" dirty="0">
              <a:solidFill>
                <a:srgbClr val="FFFF00"/>
              </a:solidFill>
              <a:latin typeface="Candara" panose="020E0502030303020204" pitchFamily="34" charset="0"/>
            </a:endParaRPr>
          </a:p>
          <a:p>
            <a:pPr marL="685800" indent="-685800" algn="l">
              <a:buFontTx/>
              <a:buChar char="-"/>
            </a:pPr>
            <a:endParaRPr lang="it-IT" dirty="0">
              <a:solidFill>
                <a:srgbClr val="FFFF00"/>
              </a:solidFill>
              <a:latin typeface="Candara" panose="020E0502030303020204" pitchFamily="34" charset="0"/>
            </a:endParaRPr>
          </a:p>
          <a:p>
            <a:pPr marL="685800" indent="-685800" algn="l">
              <a:buFontTx/>
              <a:buChar char="-"/>
            </a:pPr>
            <a:r>
              <a:rPr lang="it-IT" b="1" dirty="0">
                <a:solidFill>
                  <a:srgbClr val="FFFF00"/>
                </a:solidFill>
              </a:rPr>
              <a:t>Visita agli scavi archeologici</a:t>
            </a:r>
          </a:p>
          <a:p>
            <a:pPr marL="685800" indent="-685800" algn="l">
              <a:buFontTx/>
              <a:buChar char="-"/>
            </a:pPr>
            <a:r>
              <a:rPr lang="it-IT" b="1" dirty="0">
                <a:solidFill>
                  <a:srgbClr val="FFFF00"/>
                </a:solidFill>
                <a:latin typeface="Candara" panose="020E0502030303020204" pitchFamily="34" charset="0"/>
              </a:rPr>
              <a:t>Visita al nuovo Museo Archeologico «Libero d’Orsi» ed alla Basilica di </a:t>
            </a:r>
            <a:r>
              <a:rPr lang="it-IT" b="1" dirty="0" err="1">
                <a:solidFill>
                  <a:srgbClr val="FFFF00"/>
                </a:solidFill>
                <a:latin typeface="Candara" panose="020E0502030303020204" pitchFamily="34" charset="0"/>
              </a:rPr>
              <a:t>Pozzano</a:t>
            </a:r>
            <a:endParaRPr lang="it-IT" b="1" dirty="0">
              <a:solidFill>
                <a:srgbClr val="FFFF00"/>
              </a:solidFill>
              <a:latin typeface="Candara" panose="020E0502030303020204" pitchFamily="34" charset="0"/>
            </a:endParaRPr>
          </a:p>
          <a:p>
            <a:pPr marL="685800" indent="-685800" algn="l">
              <a:buFontTx/>
              <a:buChar char="-"/>
            </a:pPr>
            <a:r>
              <a:rPr lang="it-IT" b="1" dirty="0">
                <a:solidFill>
                  <a:srgbClr val="FFFF00"/>
                </a:solidFill>
                <a:latin typeface="Candara" panose="020E0502030303020204" pitchFamily="34" charset="0"/>
              </a:rPr>
              <a:t>Visita al centro storico</a:t>
            </a:r>
            <a:br>
              <a:rPr lang="it-IT" dirty="0">
                <a:solidFill>
                  <a:srgbClr val="FF0000"/>
                </a:solidFill>
              </a:rPr>
            </a:br>
            <a:endParaRPr lang="it-IT" dirty="0">
              <a:solidFill>
                <a:srgbClr val="FF0000"/>
              </a:solidFill>
            </a:endParaRPr>
          </a:p>
        </p:txBody>
      </p:sp>
    </p:spTree>
    <p:extLst>
      <p:ext uri="{BB962C8B-B14F-4D97-AF65-F5344CB8AC3E}">
        <p14:creationId xmlns:p14="http://schemas.microsoft.com/office/powerpoint/2010/main" val="4259883196"/>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447067" y="3220563"/>
            <a:ext cx="9297865" cy="1625595"/>
          </a:xfrm>
        </p:spPr>
        <p:txBody>
          <a:bodyPr>
            <a:normAutofit fontScale="90000"/>
          </a:bodyPr>
          <a:lstStyle/>
          <a:p>
            <a:pPr algn="ctr"/>
            <a:r>
              <a:rPr lang="it-IT" sz="8000" dirty="0">
                <a:solidFill>
                  <a:srgbClr val="7030A0"/>
                </a:solidFill>
                <a:latin typeface="Arial Black" panose="020B0A04020102020204" pitchFamily="34" charset="0"/>
              </a:rPr>
              <a:t>Visita agli scavi archeologici</a:t>
            </a:r>
            <a:br>
              <a:rPr lang="it-IT" dirty="0">
                <a:solidFill>
                  <a:srgbClr val="FF0000"/>
                </a:solidFill>
              </a:rPr>
            </a:br>
            <a:endParaRPr lang="it-IT" dirty="0">
              <a:solidFill>
                <a:srgbClr val="FF0000"/>
              </a:solidFill>
            </a:endParaRPr>
          </a:p>
        </p:txBody>
      </p:sp>
    </p:spTree>
    <p:extLst>
      <p:ext uri="{BB962C8B-B14F-4D97-AF65-F5344CB8AC3E}">
        <p14:creationId xmlns:p14="http://schemas.microsoft.com/office/powerpoint/2010/main" val="2491888979"/>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5D242CE5-E9D5-4EE1-BE56-8A99AF27C6CA}"/>
              </a:ext>
            </a:extLst>
          </p:cNvPr>
          <p:cNvSpPr>
            <a:spLocks noGrp="1"/>
          </p:cNvSpPr>
          <p:nvPr>
            <p:ph type="ctrTitle"/>
          </p:nvPr>
        </p:nvSpPr>
        <p:spPr>
          <a:xfrm>
            <a:off x="3809133" y="577958"/>
            <a:ext cx="4945281" cy="512188"/>
          </a:xfrm>
        </p:spPr>
        <p:txBody>
          <a:bodyPr>
            <a:noAutofit/>
          </a:bodyPr>
          <a:lstStyle/>
          <a:p>
            <a:pPr algn="ctr"/>
            <a:r>
              <a:rPr lang="it-IT" sz="3200" b="1" dirty="0">
                <a:solidFill>
                  <a:srgbClr val="FFFF00"/>
                </a:solidFill>
                <a:latin typeface="Verdana"/>
                <a:cs typeface="Verdana"/>
              </a:rPr>
              <a:t>Villa San Marco</a:t>
            </a:r>
          </a:p>
        </p:txBody>
      </p:sp>
      <p:sp>
        <p:nvSpPr>
          <p:cNvPr id="8" name="Sottotitolo 2">
            <a:extLst>
              <a:ext uri="{FF2B5EF4-FFF2-40B4-BE49-F238E27FC236}">
                <a16:creationId xmlns:a16="http://schemas.microsoft.com/office/drawing/2014/main" id="{96A55C75-EE84-4CC7-A5A4-ABE84CDAC90B}"/>
              </a:ext>
            </a:extLst>
          </p:cNvPr>
          <p:cNvSpPr>
            <a:spLocks noGrp="1"/>
          </p:cNvSpPr>
          <p:nvPr>
            <p:ph type="subTitle" idx="1"/>
          </p:nvPr>
        </p:nvSpPr>
        <p:spPr>
          <a:xfrm>
            <a:off x="5121021" y="1449824"/>
            <a:ext cx="6440867" cy="3429395"/>
          </a:xfrm>
        </p:spPr>
        <p:txBody>
          <a:bodyPr>
            <a:normAutofit fontScale="92500" lnSpcReduction="20000"/>
          </a:bodyPr>
          <a:lstStyle/>
          <a:p>
            <a:r>
              <a:rPr lang="it-IT" dirty="0">
                <a:solidFill>
                  <a:srgbClr val="00B0F0"/>
                </a:solidFill>
                <a:latin typeface="Verdana"/>
                <a:cs typeface="Verdana"/>
              </a:rPr>
              <a:t>-</a:t>
            </a:r>
            <a:r>
              <a:rPr lang="it-IT" dirty="0">
                <a:solidFill>
                  <a:srgbClr val="FF0000"/>
                </a:solidFill>
                <a:latin typeface="Verdana"/>
                <a:cs typeface="Verdana"/>
              </a:rPr>
              <a:t>- </a:t>
            </a:r>
            <a:r>
              <a:rPr lang="it-IT" dirty="0">
                <a:solidFill>
                  <a:srgbClr val="0808F2"/>
                </a:solidFill>
                <a:latin typeface="Verdana"/>
                <a:cs typeface="Verdana"/>
              </a:rPr>
              <a:t>Dell’antica città di </a:t>
            </a:r>
            <a:r>
              <a:rPr lang="it-IT" dirty="0" err="1">
                <a:solidFill>
                  <a:srgbClr val="0808F2"/>
                </a:solidFill>
                <a:latin typeface="Verdana"/>
                <a:cs typeface="Verdana"/>
              </a:rPr>
              <a:t>Stabiae</a:t>
            </a:r>
            <a:r>
              <a:rPr lang="it-IT" dirty="0">
                <a:solidFill>
                  <a:srgbClr val="0808F2"/>
                </a:solidFill>
                <a:latin typeface="Verdana"/>
                <a:cs typeface="Verdana"/>
              </a:rPr>
              <a:t> sono visitabili solo tre ville: villa san Marco, villa Arianna e il cosiddetto «secondo complesso», che si trova accanto alla villa Arianna; alcune zone di queste ville sono però attualmente chiuse per lavori</a:t>
            </a:r>
          </a:p>
          <a:p>
            <a:pPr>
              <a:spcAft>
                <a:spcPct val="0"/>
              </a:spcAft>
              <a:tabLst>
                <a:tab pos="723900" algn="l"/>
                <a:tab pos="1447800" algn="l"/>
                <a:tab pos="2171700" algn="l"/>
                <a:tab pos="2895600" algn="l"/>
                <a:tab pos="3619500" algn="l"/>
                <a:tab pos="4343400" algn="l"/>
                <a:tab pos="5067300" algn="l"/>
                <a:tab pos="5791200" algn="l"/>
              </a:tabLst>
            </a:pPr>
            <a:r>
              <a:rPr lang="it-IT" altLang="it-IT" dirty="0">
                <a:solidFill>
                  <a:srgbClr val="0808F2"/>
                </a:solidFill>
                <a:latin typeface="Verdana" panose="020B0604030504040204" pitchFamily="34" charset="0"/>
              </a:rPr>
              <a:t>- Villa san Marco è una </a:t>
            </a:r>
            <a:r>
              <a:rPr lang="it-IT" altLang="it-IT" i="1" dirty="0">
                <a:solidFill>
                  <a:srgbClr val="0808F2"/>
                </a:solidFill>
                <a:latin typeface="Verdana" panose="020B0604030504040204" pitchFamily="34" charset="0"/>
              </a:rPr>
              <a:t>villa d’otium </a:t>
            </a:r>
            <a:r>
              <a:rPr lang="it-IT" dirty="0">
                <a:solidFill>
                  <a:srgbClr val="0808F2"/>
                </a:solidFill>
                <a:latin typeface="Verdana" panose="020B0604030504040204" pitchFamily="34" charset="0"/>
                <a:ea typeface="Verdana" panose="020B0604030504040204" pitchFamily="34" charset="0"/>
                <a:cs typeface="Verdana" panose="020B0604030504040204" pitchFamily="34" charset="0"/>
              </a:rPr>
              <a:t>(lussuose residenze finalizzate al riposo, del corpo e dello spirito, dalle attività e dagli affari)</a:t>
            </a:r>
            <a:r>
              <a:rPr lang="it-IT" altLang="it-IT" dirty="0">
                <a:solidFill>
                  <a:srgbClr val="0808F2"/>
                </a:solidFill>
                <a:latin typeface="Verdana" panose="020B0604030504040204" pitchFamily="34" charset="0"/>
              </a:rPr>
              <a:t>, di una famiglia evidentemente molto ricca, perché presenta, oltre a due </a:t>
            </a:r>
            <a:r>
              <a:rPr lang="it-IT" altLang="it-IT" dirty="0" err="1">
                <a:solidFill>
                  <a:srgbClr val="0808F2"/>
                </a:solidFill>
                <a:latin typeface="Verdana" panose="020B0604030504040204" pitchFamily="34" charset="0"/>
              </a:rPr>
              <a:t>peristilii</a:t>
            </a:r>
            <a:r>
              <a:rPr lang="it-IT" altLang="it-IT" dirty="0">
                <a:solidFill>
                  <a:srgbClr val="0808F2"/>
                </a:solidFill>
                <a:latin typeface="Verdana" panose="020B0604030504040204" pitchFamily="34" charset="0"/>
              </a:rPr>
              <a:t>, anche delle terme private</a:t>
            </a:r>
            <a:endParaRPr lang="it-IT" altLang="it-IT" i="1" dirty="0">
              <a:solidFill>
                <a:srgbClr val="0808F2"/>
              </a:solidFill>
              <a:latin typeface="Verdana" panose="020B0604030504040204" pitchFamily="34" charset="0"/>
            </a:endParaRPr>
          </a:p>
          <a:p>
            <a:pPr>
              <a:spcAft>
                <a:spcPct val="0"/>
              </a:spcAft>
              <a:tabLst>
                <a:tab pos="723900" algn="l"/>
                <a:tab pos="1447800" algn="l"/>
                <a:tab pos="2171700" algn="l"/>
                <a:tab pos="2895600" algn="l"/>
                <a:tab pos="3619500" algn="l"/>
                <a:tab pos="4343400" algn="l"/>
                <a:tab pos="5067300" algn="l"/>
                <a:tab pos="5791200" algn="l"/>
              </a:tabLst>
            </a:pPr>
            <a:r>
              <a:rPr lang="it-IT" altLang="it-IT" dirty="0">
                <a:solidFill>
                  <a:srgbClr val="0808F2"/>
                </a:solidFill>
                <a:latin typeface="Verdana" panose="020B0604030504040204" pitchFamily="34" charset="0"/>
              </a:rPr>
              <a:t>- Al momento dell’eruzione la villa era disabitata perché si stavano facendo dei lavori di ristrutturazione</a:t>
            </a:r>
            <a:endParaRPr lang="it-IT" altLang="it-IT" sz="2800" dirty="0">
              <a:solidFill>
                <a:srgbClr val="0808F2"/>
              </a:solidFill>
              <a:latin typeface="Verdana" panose="020B0604030504040204" pitchFamily="34" charset="0"/>
            </a:endParaRPr>
          </a:p>
          <a:p>
            <a:pPr algn="l"/>
            <a:endParaRPr lang="it-IT" sz="2000" dirty="0">
              <a:solidFill>
                <a:srgbClr val="FF0000"/>
              </a:solidFill>
              <a:latin typeface="Verdana"/>
              <a:cs typeface="Verdana"/>
            </a:endParaRPr>
          </a:p>
          <a:p>
            <a:pPr algn="l"/>
            <a:endParaRPr lang="it-IT" sz="2000" dirty="0">
              <a:solidFill>
                <a:schemeClr val="tx1"/>
              </a:solidFill>
              <a:latin typeface="Verdana"/>
              <a:cs typeface="Verdana"/>
            </a:endParaRPr>
          </a:p>
        </p:txBody>
      </p:sp>
      <p:sp>
        <p:nvSpPr>
          <p:cNvPr id="3" name="AutoShape 2" descr="Risultati immagini per palazzo criscuolo torre annunzi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4" descr="Risultati immagini per palazzo criscuolo torre annunzi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1026" name="Picture 2" descr="Immagine correlata">
            <a:extLst>
              <a:ext uri="{FF2B5EF4-FFF2-40B4-BE49-F238E27FC236}">
                <a16:creationId xmlns:a16="http://schemas.microsoft.com/office/drawing/2014/main" id="{3CB8DE81-C5DA-4D4A-8B87-3D6C9F460A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4771" y="1614416"/>
            <a:ext cx="4286250" cy="2905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76978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5D242CE5-E9D5-4EE1-BE56-8A99AF27C6CA}"/>
              </a:ext>
            </a:extLst>
          </p:cNvPr>
          <p:cNvSpPr>
            <a:spLocks noGrp="1"/>
          </p:cNvSpPr>
          <p:nvPr>
            <p:ph type="ctrTitle"/>
          </p:nvPr>
        </p:nvSpPr>
        <p:spPr>
          <a:xfrm>
            <a:off x="3809133" y="577958"/>
            <a:ext cx="4945281" cy="512188"/>
          </a:xfrm>
        </p:spPr>
        <p:txBody>
          <a:bodyPr>
            <a:noAutofit/>
          </a:bodyPr>
          <a:lstStyle/>
          <a:p>
            <a:pPr algn="ctr"/>
            <a:r>
              <a:rPr lang="it-IT" sz="3200" b="1" dirty="0">
                <a:solidFill>
                  <a:srgbClr val="FFFF00"/>
                </a:solidFill>
                <a:latin typeface="Verdana"/>
                <a:cs typeface="Verdana"/>
              </a:rPr>
              <a:t>Villa Arianna</a:t>
            </a:r>
          </a:p>
        </p:txBody>
      </p:sp>
      <p:sp>
        <p:nvSpPr>
          <p:cNvPr id="8" name="Sottotitolo 2">
            <a:extLst>
              <a:ext uri="{FF2B5EF4-FFF2-40B4-BE49-F238E27FC236}">
                <a16:creationId xmlns:a16="http://schemas.microsoft.com/office/drawing/2014/main" id="{96A55C75-EE84-4CC7-A5A4-ABE84CDAC90B}"/>
              </a:ext>
            </a:extLst>
          </p:cNvPr>
          <p:cNvSpPr>
            <a:spLocks noGrp="1"/>
          </p:cNvSpPr>
          <p:nvPr>
            <p:ph type="subTitle" idx="1"/>
          </p:nvPr>
        </p:nvSpPr>
        <p:spPr>
          <a:xfrm>
            <a:off x="460375" y="1473575"/>
            <a:ext cx="6440867" cy="3429395"/>
          </a:xfrm>
        </p:spPr>
        <p:txBody>
          <a:bodyPr>
            <a:normAutofit/>
          </a:bodyPr>
          <a:lstStyle/>
          <a:p>
            <a:pPr>
              <a:spcAft>
                <a:spcPct val="0"/>
              </a:spcAft>
              <a:tabLst>
                <a:tab pos="723900" algn="l"/>
                <a:tab pos="1447800" algn="l"/>
                <a:tab pos="2171700" algn="l"/>
                <a:tab pos="2895600" algn="l"/>
                <a:tab pos="3619500" algn="l"/>
                <a:tab pos="4343400" algn="l"/>
                <a:tab pos="5067300" algn="l"/>
                <a:tab pos="5791200" algn="l"/>
              </a:tabLst>
            </a:pPr>
            <a:r>
              <a:rPr lang="it-IT" altLang="it-IT" dirty="0">
                <a:solidFill>
                  <a:srgbClr val="0808F2"/>
                </a:solidFill>
                <a:latin typeface="Verdana"/>
                <a:cs typeface="Verdana"/>
              </a:rPr>
              <a:t>- Anche </a:t>
            </a:r>
            <a:r>
              <a:rPr lang="it-IT" altLang="it-IT" dirty="0">
                <a:solidFill>
                  <a:srgbClr val="0808F2"/>
                </a:solidFill>
                <a:latin typeface="Verdana" panose="020B0604030504040204" pitchFamily="34" charset="0"/>
              </a:rPr>
              <a:t>Villa Arianna è una </a:t>
            </a:r>
            <a:r>
              <a:rPr lang="it-IT" altLang="it-IT" i="1" dirty="0">
                <a:solidFill>
                  <a:srgbClr val="0808F2"/>
                </a:solidFill>
                <a:latin typeface="Verdana" panose="020B0604030504040204" pitchFamily="34" charset="0"/>
              </a:rPr>
              <a:t>villa d’otium</a:t>
            </a:r>
            <a:r>
              <a:rPr lang="it-IT" altLang="it-IT" dirty="0">
                <a:solidFill>
                  <a:srgbClr val="0808F2"/>
                </a:solidFill>
                <a:latin typeface="Verdana" panose="020B0604030504040204" pitchFamily="34" charset="0"/>
              </a:rPr>
              <a:t>, di grandi dimensioni, con terrazzamenti che arrivavano fin giù al mare</a:t>
            </a:r>
            <a:endParaRPr lang="it-IT" altLang="it-IT" i="1" dirty="0">
              <a:solidFill>
                <a:srgbClr val="0808F2"/>
              </a:solidFill>
              <a:latin typeface="Verdana" panose="020B0604030504040204" pitchFamily="34" charset="0"/>
            </a:endParaRPr>
          </a:p>
          <a:p>
            <a:pPr marL="342900" indent="-342900">
              <a:spcAft>
                <a:spcPct val="0"/>
              </a:spcAft>
              <a:buFontTx/>
              <a:buChar char="-"/>
              <a:tabLst>
                <a:tab pos="723900" algn="l"/>
                <a:tab pos="1447800" algn="l"/>
                <a:tab pos="2171700" algn="l"/>
                <a:tab pos="2895600" algn="l"/>
                <a:tab pos="3619500" algn="l"/>
                <a:tab pos="4343400" algn="l"/>
                <a:tab pos="5067300" algn="l"/>
                <a:tab pos="5791200" algn="l"/>
              </a:tabLst>
            </a:pPr>
            <a:r>
              <a:rPr lang="it-IT" altLang="it-IT" dirty="0">
                <a:solidFill>
                  <a:srgbClr val="0808F2"/>
                </a:solidFill>
                <a:latin typeface="Verdana" panose="020B0604030504040204" pitchFamily="34" charset="0"/>
              </a:rPr>
              <a:t>- La villa si sviluppa in senso orizzontale, adattandosi all’andamento collinare, e presenta anche un’enorme palestra</a:t>
            </a:r>
          </a:p>
          <a:p>
            <a:pPr marL="342900" indent="-342900">
              <a:spcAft>
                <a:spcPct val="0"/>
              </a:spcAft>
              <a:buFontTx/>
              <a:buChar char="-"/>
              <a:tabLst>
                <a:tab pos="723900" algn="l"/>
                <a:tab pos="1447800" algn="l"/>
                <a:tab pos="2171700" algn="l"/>
                <a:tab pos="2895600" algn="l"/>
                <a:tab pos="3619500" algn="l"/>
                <a:tab pos="4343400" algn="l"/>
                <a:tab pos="5067300" algn="l"/>
                <a:tab pos="5791200" algn="l"/>
              </a:tabLst>
            </a:pPr>
            <a:r>
              <a:rPr lang="it-IT" altLang="it-IT" dirty="0">
                <a:solidFill>
                  <a:srgbClr val="0808F2"/>
                </a:solidFill>
                <a:latin typeface="Verdana" panose="020B0604030504040204" pitchFamily="34" charset="0"/>
              </a:rPr>
              <a:t>- Le decorazioni presenti in questa villa sono tra le più raffinate dell’arte romana. Da questa villa provengono la famosa «Flora» e la «Diana cacciatrice»</a:t>
            </a:r>
          </a:p>
          <a:p>
            <a:pPr marL="457200" indent="-457200">
              <a:spcAft>
                <a:spcPct val="0"/>
              </a:spcAft>
              <a:buFontTx/>
              <a:buChar char="-"/>
              <a:tabLst>
                <a:tab pos="723900" algn="l"/>
                <a:tab pos="1447800" algn="l"/>
                <a:tab pos="2171700" algn="l"/>
                <a:tab pos="2895600" algn="l"/>
                <a:tab pos="3619500" algn="l"/>
                <a:tab pos="4343400" algn="l"/>
                <a:tab pos="5067300" algn="l"/>
                <a:tab pos="5791200" algn="l"/>
              </a:tabLst>
            </a:pPr>
            <a:endParaRPr lang="it-IT" altLang="it-IT" sz="2800" dirty="0">
              <a:solidFill>
                <a:srgbClr val="0070C0"/>
              </a:solidFill>
              <a:latin typeface="Verdana" panose="020B0604030504040204" pitchFamily="34" charset="0"/>
            </a:endParaRPr>
          </a:p>
          <a:p>
            <a:pPr algn="l"/>
            <a:endParaRPr lang="it-IT" sz="2000" dirty="0">
              <a:solidFill>
                <a:srgbClr val="FF0000"/>
              </a:solidFill>
              <a:latin typeface="Verdana"/>
              <a:cs typeface="Verdana"/>
            </a:endParaRPr>
          </a:p>
          <a:p>
            <a:pPr algn="l"/>
            <a:endParaRPr lang="it-IT" sz="2000" dirty="0">
              <a:solidFill>
                <a:schemeClr val="tx1"/>
              </a:solidFill>
              <a:latin typeface="Verdana"/>
              <a:cs typeface="Verdana"/>
            </a:endParaRPr>
          </a:p>
        </p:txBody>
      </p:sp>
      <p:sp>
        <p:nvSpPr>
          <p:cNvPr id="3" name="AutoShape 2" descr="Risultati immagini per palazzo criscuolo torre annunzi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4" descr="Risultati immagini per palazzo criscuolo torre annunzi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 name="Picture 2" descr="VILLA ARIANNA (Stabiae - Campania) | romanoimpero.com">
            <a:extLst>
              <a:ext uri="{FF2B5EF4-FFF2-40B4-BE49-F238E27FC236}">
                <a16:creationId xmlns:a16="http://schemas.microsoft.com/office/drawing/2014/main" id="{55E0A4A2-8B7E-444B-AEB7-0954060BA64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1242" y="1647851"/>
            <a:ext cx="4617066" cy="30808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381392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5D242CE5-E9D5-4EE1-BE56-8A99AF27C6CA}"/>
              </a:ext>
            </a:extLst>
          </p:cNvPr>
          <p:cNvSpPr>
            <a:spLocks noGrp="1"/>
          </p:cNvSpPr>
          <p:nvPr>
            <p:ph type="ctrTitle"/>
          </p:nvPr>
        </p:nvSpPr>
        <p:spPr>
          <a:xfrm>
            <a:off x="3809133" y="577958"/>
            <a:ext cx="4945281" cy="512188"/>
          </a:xfrm>
        </p:spPr>
        <p:txBody>
          <a:bodyPr>
            <a:noAutofit/>
          </a:bodyPr>
          <a:lstStyle/>
          <a:p>
            <a:pPr algn="ctr"/>
            <a:r>
              <a:rPr lang="it-IT" sz="3200" b="1" dirty="0">
                <a:solidFill>
                  <a:srgbClr val="FFFF00"/>
                </a:solidFill>
                <a:latin typeface="Verdana"/>
                <a:cs typeface="Verdana"/>
              </a:rPr>
              <a:t>Secondo Complesso</a:t>
            </a:r>
          </a:p>
        </p:txBody>
      </p:sp>
      <p:sp>
        <p:nvSpPr>
          <p:cNvPr id="8" name="Sottotitolo 2">
            <a:extLst>
              <a:ext uri="{FF2B5EF4-FFF2-40B4-BE49-F238E27FC236}">
                <a16:creationId xmlns:a16="http://schemas.microsoft.com/office/drawing/2014/main" id="{96A55C75-EE84-4CC7-A5A4-ABE84CDAC90B}"/>
              </a:ext>
            </a:extLst>
          </p:cNvPr>
          <p:cNvSpPr>
            <a:spLocks noGrp="1"/>
          </p:cNvSpPr>
          <p:nvPr>
            <p:ph type="subTitle" idx="1"/>
          </p:nvPr>
        </p:nvSpPr>
        <p:spPr>
          <a:xfrm>
            <a:off x="5121021" y="1449824"/>
            <a:ext cx="6440867" cy="3429395"/>
          </a:xfrm>
        </p:spPr>
        <p:txBody>
          <a:bodyPr>
            <a:normAutofit lnSpcReduction="10000"/>
          </a:bodyPr>
          <a:lstStyle/>
          <a:p>
            <a:pPr>
              <a:spcAft>
                <a:spcPct val="0"/>
              </a:spcAft>
              <a:tabLst>
                <a:tab pos="723900" algn="l"/>
                <a:tab pos="1447800" algn="l"/>
                <a:tab pos="2171700" algn="l"/>
                <a:tab pos="2895600" algn="l"/>
                <a:tab pos="3619500" algn="l"/>
                <a:tab pos="4343400" algn="l"/>
                <a:tab pos="5067300" algn="l"/>
                <a:tab pos="5791200" algn="l"/>
              </a:tabLst>
            </a:pPr>
            <a:r>
              <a:rPr lang="it-IT" altLang="it-IT" dirty="0">
                <a:solidFill>
                  <a:srgbClr val="0808F2"/>
                </a:solidFill>
                <a:latin typeface="Verdana"/>
                <a:cs typeface="Verdana"/>
              </a:rPr>
              <a:t>- Il «secondo complesso» </a:t>
            </a:r>
            <a:r>
              <a:rPr lang="it-IT" dirty="0">
                <a:solidFill>
                  <a:srgbClr val="0808F2"/>
                </a:solidFill>
                <a:latin typeface="Verdana" panose="020B0604030504040204" pitchFamily="34" charset="0"/>
                <a:ea typeface="Verdana" panose="020B0604030504040204" pitchFamily="34" charset="0"/>
                <a:cs typeface="Verdana" panose="020B0604030504040204" pitchFamily="34" charset="0"/>
              </a:rPr>
              <a:t>è separato dalla villa Arianna da uno stretto </a:t>
            </a:r>
            <a:r>
              <a:rPr lang="it-IT" dirty="0" err="1">
                <a:solidFill>
                  <a:srgbClr val="0808F2"/>
                </a:solidFill>
                <a:latin typeface="Verdana" panose="020B0604030504040204" pitchFamily="34" charset="0"/>
                <a:ea typeface="Verdana" panose="020B0604030504040204" pitchFamily="34" charset="0"/>
                <a:cs typeface="Verdana" panose="020B0604030504040204" pitchFamily="34" charset="0"/>
              </a:rPr>
              <a:t>vicus</a:t>
            </a:r>
            <a:r>
              <a:rPr lang="it-IT" dirty="0">
                <a:solidFill>
                  <a:srgbClr val="0808F2"/>
                </a:solidFill>
                <a:latin typeface="Verdana" panose="020B0604030504040204" pitchFamily="34" charset="0"/>
                <a:ea typeface="Verdana" panose="020B0604030504040204" pitchFamily="34" charset="0"/>
                <a:cs typeface="Verdana" panose="020B0604030504040204" pitchFamily="34" charset="0"/>
              </a:rPr>
              <a:t> sul quale si aprono alcune finestre. Parte degli ambienti, situati sul bordo della collina, è franata a valle.</a:t>
            </a:r>
            <a:endParaRPr lang="it-IT" altLang="it-IT" i="1" dirty="0">
              <a:solidFill>
                <a:srgbClr val="0808F2"/>
              </a:solidFill>
              <a:latin typeface="Verdana" panose="020B0604030504040204" pitchFamily="34" charset="0"/>
              <a:ea typeface="Verdana" panose="020B0604030504040204" pitchFamily="34" charset="0"/>
              <a:cs typeface="Verdana" panose="020B0604030504040204" pitchFamily="34" charset="0"/>
            </a:endParaRPr>
          </a:p>
          <a:p>
            <a:pPr marL="342900" indent="-342900">
              <a:spcAft>
                <a:spcPct val="0"/>
              </a:spcAft>
              <a:buFontTx/>
              <a:buChar char="-"/>
              <a:tabLst>
                <a:tab pos="723900" algn="l"/>
                <a:tab pos="1447800" algn="l"/>
                <a:tab pos="2171700" algn="l"/>
                <a:tab pos="2895600" algn="l"/>
                <a:tab pos="3619500" algn="l"/>
                <a:tab pos="4343400" algn="l"/>
                <a:tab pos="5067300" algn="l"/>
                <a:tab pos="5791200" algn="l"/>
              </a:tabLst>
            </a:pPr>
            <a:r>
              <a:rPr lang="it-IT" altLang="it-IT" dirty="0">
                <a:solidFill>
                  <a:srgbClr val="0808F2"/>
                </a:solidFill>
                <a:latin typeface="Verdana" panose="020B0604030504040204" pitchFamily="34" charset="0"/>
              </a:rPr>
              <a:t>- Anche le decorazioni della parte più antica di questa villa sono quasi del tutto scomparse</a:t>
            </a:r>
          </a:p>
          <a:p>
            <a:pPr marL="342900" indent="-342900">
              <a:spcAft>
                <a:spcPct val="0"/>
              </a:spcAft>
              <a:buFontTx/>
              <a:buChar char="-"/>
              <a:tabLst>
                <a:tab pos="723900" algn="l"/>
                <a:tab pos="1447800" algn="l"/>
                <a:tab pos="2171700" algn="l"/>
                <a:tab pos="2895600" algn="l"/>
                <a:tab pos="3619500" algn="l"/>
                <a:tab pos="4343400" algn="l"/>
                <a:tab pos="5067300" algn="l"/>
                <a:tab pos="5791200" algn="l"/>
              </a:tabLst>
            </a:pPr>
            <a:r>
              <a:rPr lang="it-IT" altLang="it-IT" dirty="0">
                <a:solidFill>
                  <a:srgbClr val="0808F2"/>
                </a:solidFill>
                <a:latin typeface="Verdana" panose="020B0604030504040204" pitchFamily="34" charset="0"/>
              </a:rPr>
              <a:t>- Accanto al nucleo antico </a:t>
            </a:r>
            <a:r>
              <a:rPr lang="it-IT" dirty="0">
                <a:solidFill>
                  <a:srgbClr val="0808F2"/>
                </a:solidFill>
                <a:latin typeface="Verdana" panose="020B0604030504040204" pitchFamily="34" charset="0"/>
                <a:ea typeface="Verdana" panose="020B0604030504040204" pitchFamily="34" charset="0"/>
                <a:cs typeface="Verdana" panose="020B0604030504040204" pitchFamily="34" charset="0"/>
              </a:rPr>
              <a:t>si sviluppava il quartiere termale, comprendente il calidarium, il tepidarium e forse un </a:t>
            </a:r>
            <a:r>
              <a:rPr lang="it-IT" dirty="0" err="1">
                <a:solidFill>
                  <a:srgbClr val="0808F2"/>
                </a:solidFill>
                <a:latin typeface="Verdana" panose="020B0604030504040204" pitchFamily="34" charset="0"/>
                <a:ea typeface="Verdana" panose="020B0604030504040204" pitchFamily="34" charset="0"/>
                <a:cs typeface="Verdana" panose="020B0604030504040204" pitchFamily="34" charset="0"/>
              </a:rPr>
              <a:t>laconicum</a:t>
            </a:r>
            <a:r>
              <a:rPr lang="it-IT" dirty="0">
                <a:solidFill>
                  <a:srgbClr val="0808F2"/>
                </a:solidFill>
                <a:latin typeface="Verdana" panose="020B0604030504040204" pitchFamily="34" charset="0"/>
                <a:ea typeface="Verdana" panose="020B0604030504040204" pitchFamily="34" charset="0"/>
                <a:cs typeface="Verdana" panose="020B0604030504040204" pitchFamily="34" charset="0"/>
              </a:rPr>
              <a:t>; accanto al settore termale era situata la cucina.</a:t>
            </a:r>
            <a:endParaRPr lang="it-IT" altLang="it-IT" dirty="0">
              <a:solidFill>
                <a:srgbClr val="0808F2"/>
              </a:solidFill>
              <a:latin typeface="Verdana" panose="020B0604030504040204" pitchFamily="34" charset="0"/>
              <a:ea typeface="Verdana" panose="020B0604030504040204" pitchFamily="34" charset="0"/>
              <a:cs typeface="Verdana" panose="020B0604030504040204" pitchFamily="34" charset="0"/>
            </a:endParaRPr>
          </a:p>
          <a:p>
            <a:pPr algn="l"/>
            <a:endParaRPr lang="it-IT" sz="2000" dirty="0">
              <a:solidFill>
                <a:srgbClr val="FF0000"/>
              </a:solidFill>
              <a:latin typeface="Verdana"/>
              <a:cs typeface="Verdana"/>
            </a:endParaRPr>
          </a:p>
          <a:p>
            <a:pPr algn="l"/>
            <a:endParaRPr lang="it-IT" sz="2000" dirty="0">
              <a:solidFill>
                <a:schemeClr val="tx1"/>
              </a:solidFill>
              <a:latin typeface="Verdana"/>
              <a:cs typeface="Verdana"/>
            </a:endParaRPr>
          </a:p>
        </p:txBody>
      </p:sp>
      <p:sp>
        <p:nvSpPr>
          <p:cNvPr id="3" name="AutoShape 2" descr="Risultati immagini per palazzo criscuolo torre annunziata"/>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sp>
        <p:nvSpPr>
          <p:cNvPr id="5" name="AutoShape 4" descr="Risultati immagini per palazzo criscuolo torre annunziata"/>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it-IT"/>
          </a:p>
        </p:txBody>
      </p:sp>
      <p:pic>
        <p:nvPicPr>
          <p:cNvPr id="2050" name="Picture 2" descr="101. Stabiae, Secondo Complesso or Villa Arianna B.">
            <a:extLst>
              <a:ext uri="{FF2B5EF4-FFF2-40B4-BE49-F238E27FC236}">
                <a16:creationId xmlns:a16="http://schemas.microsoft.com/office/drawing/2014/main" id="{C8DFB0A8-BE5B-4CFC-A277-1CA6288CF9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9178" y="1495786"/>
            <a:ext cx="4212833" cy="31608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267771"/>
      </p:ext>
    </p:extLst>
  </p:cSld>
  <p:clrMapOvr>
    <a:masterClrMapping/>
  </p:clrMapOvr>
  <p:transition spd="slow">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451263" y="2766951"/>
            <a:ext cx="11317184" cy="2411717"/>
          </a:xfrm>
        </p:spPr>
        <p:txBody>
          <a:bodyPr>
            <a:normAutofit fontScale="90000"/>
          </a:bodyPr>
          <a:lstStyle/>
          <a:p>
            <a:pPr algn="ctr"/>
            <a:r>
              <a:rPr lang="it-IT" sz="5300" dirty="0">
                <a:solidFill>
                  <a:srgbClr val="7030A0"/>
                </a:solidFill>
                <a:latin typeface="Arial Black" panose="020B0A04020102020204" pitchFamily="34" charset="0"/>
              </a:rPr>
              <a:t>Itinerario collinare: Visita al nuovo Museo archeologico «Libero D’Orsi» ed alla Basilica di </a:t>
            </a:r>
            <a:r>
              <a:rPr lang="it-IT" sz="5300" dirty="0" err="1">
                <a:solidFill>
                  <a:srgbClr val="7030A0"/>
                </a:solidFill>
                <a:latin typeface="Arial Black" panose="020B0A04020102020204" pitchFamily="34" charset="0"/>
              </a:rPr>
              <a:t>Pozzano</a:t>
            </a:r>
            <a:r>
              <a:rPr lang="it-IT" sz="5300" dirty="0">
                <a:solidFill>
                  <a:srgbClr val="7030A0"/>
                </a:solidFill>
                <a:latin typeface="Arial Black" panose="020B0A04020102020204" pitchFamily="34" charset="0"/>
              </a:rPr>
              <a:t>, con passaggio per il castello medievale </a:t>
            </a:r>
            <a:br>
              <a:rPr lang="it-IT" dirty="0">
                <a:solidFill>
                  <a:srgbClr val="FF0000"/>
                </a:solidFill>
              </a:rPr>
            </a:br>
            <a:endParaRPr lang="it-IT" dirty="0">
              <a:solidFill>
                <a:srgbClr val="FF0000"/>
              </a:solidFill>
            </a:endParaRPr>
          </a:p>
        </p:txBody>
      </p:sp>
    </p:spTree>
    <p:extLst>
      <p:ext uri="{BB962C8B-B14F-4D97-AF65-F5344CB8AC3E}">
        <p14:creationId xmlns:p14="http://schemas.microsoft.com/office/powerpoint/2010/main" val="887401027"/>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1">
            <a:extLst>
              <a:ext uri="{FF2B5EF4-FFF2-40B4-BE49-F238E27FC236}">
                <a16:creationId xmlns:a16="http://schemas.microsoft.com/office/drawing/2014/main" id="{5D242CE5-E9D5-4EE1-BE56-8A99AF27C6CA}"/>
              </a:ext>
            </a:extLst>
          </p:cNvPr>
          <p:cNvSpPr>
            <a:spLocks noGrp="1"/>
          </p:cNvSpPr>
          <p:nvPr>
            <p:ph type="ctrTitle"/>
          </p:nvPr>
        </p:nvSpPr>
        <p:spPr>
          <a:xfrm>
            <a:off x="1674421" y="370573"/>
            <a:ext cx="9120248" cy="512188"/>
          </a:xfrm>
        </p:spPr>
        <p:txBody>
          <a:bodyPr>
            <a:noAutofit/>
          </a:bodyPr>
          <a:lstStyle/>
          <a:p>
            <a:pPr algn="ctr"/>
            <a:r>
              <a:rPr lang="it-IT" sz="3200" b="1" dirty="0">
                <a:solidFill>
                  <a:srgbClr val="FFFF00"/>
                </a:solidFill>
                <a:latin typeface="Verdana"/>
                <a:cs typeface="Verdana"/>
              </a:rPr>
              <a:t>Museo Archeologico «Libero D’Orsi»</a:t>
            </a:r>
          </a:p>
        </p:txBody>
      </p:sp>
      <p:sp>
        <p:nvSpPr>
          <p:cNvPr id="8" name="Sottotitolo 2">
            <a:extLst>
              <a:ext uri="{FF2B5EF4-FFF2-40B4-BE49-F238E27FC236}">
                <a16:creationId xmlns:a16="http://schemas.microsoft.com/office/drawing/2014/main" id="{96A55C75-EE84-4CC7-A5A4-ABE84CDAC90B}"/>
              </a:ext>
            </a:extLst>
          </p:cNvPr>
          <p:cNvSpPr>
            <a:spLocks noGrp="1"/>
          </p:cNvSpPr>
          <p:nvPr>
            <p:ph type="subTitle" idx="1"/>
          </p:nvPr>
        </p:nvSpPr>
        <p:spPr>
          <a:xfrm>
            <a:off x="468861" y="1239021"/>
            <a:ext cx="6759253" cy="3855493"/>
          </a:xfrm>
        </p:spPr>
        <p:txBody>
          <a:bodyPr>
            <a:normAutofit fontScale="25000" lnSpcReduction="20000"/>
          </a:bodyPr>
          <a:lstStyle/>
          <a:p>
            <a:r>
              <a:rPr lang="it-IT" sz="7600" dirty="0">
                <a:solidFill>
                  <a:schemeClr val="bg1"/>
                </a:solidFill>
                <a:latin typeface="Verdana" panose="020B0604030504040204" pitchFamily="34" charset="0"/>
                <a:ea typeface="Verdana" panose="020B0604030504040204" pitchFamily="34" charset="0"/>
                <a:cs typeface="Verdana" panose="020B0604030504040204" pitchFamily="34" charset="0"/>
              </a:rPr>
              <a:t>Dal 24/9/2020, la Reggia di Quisisana ospita il Museo Archeologico di Castellammare di Stabia, dedicato all’esposizione di numerosi e prestigiosi reperti del territorio </a:t>
            </a:r>
            <a:r>
              <a:rPr lang="it-IT" sz="7600" dirty="0" err="1">
                <a:solidFill>
                  <a:schemeClr val="bg1"/>
                </a:solidFill>
                <a:latin typeface="Verdana" panose="020B0604030504040204" pitchFamily="34" charset="0"/>
                <a:ea typeface="Verdana" panose="020B0604030504040204" pitchFamily="34" charset="0"/>
                <a:cs typeface="Verdana" panose="020B0604030504040204" pitchFamily="34" charset="0"/>
              </a:rPr>
              <a:t>stabiano</a:t>
            </a:r>
            <a:r>
              <a:rPr lang="it-IT" sz="7600" dirty="0">
                <a:solidFill>
                  <a:schemeClr val="bg1"/>
                </a:solidFill>
                <a:latin typeface="Verdana" panose="020B0604030504040204" pitchFamily="34" charset="0"/>
                <a:ea typeface="Verdana" panose="020B0604030504040204" pitchFamily="34" charset="0"/>
                <a:cs typeface="Verdana" panose="020B0604030504040204" pitchFamily="34" charset="0"/>
              </a:rPr>
              <a:t> ed intitolato a Libero D’Orsi (1888-1977) preside che, negli anni ’50, intraprese la riscoperta delle Ville </a:t>
            </a:r>
            <a:r>
              <a:rPr lang="it-IT" sz="7600" dirty="0" err="1">
                <a:solidFill>
                  <a:schemeClr val="bg1"/>
                </a:solidFill>
                <a:latin typeface="Verdana" panose="020B0604030504040204" pitchFamily="34" charset="0"/>
                <a:ea typeface="Verdana" panose="020B0604030504040204" pitchFamily="34" charset="0"/>
                <a:cs typeface="Verdana" panose="020B0604030504040204" pitchFamily="34" charset="0"/>
              </a:rPr>
              <a:t>Stabiane</a:t>
            </a:r>
            <a:r>
              <a:rPr lang="it-IT" sz="7600" dirty="0">
                <a:solidFill>
                  <a:schemeClr val="bg1"/>
                </a:solidFill>
                <a:latin typeface="Verdana" panose="020B0604030504040204" pitchFamily="34" charset="0"/>
                <a:ea typeface="Verdana" panose="020B0604030504040204" pitchFamily="34" charset="0"/>
                <a:cs typeface="Verdana" panose="020B0604030504040204" pitchFamily="34" charset="0"/>
              </a:rPr>
              <a:t>, già parzialmente indagate in età borbonica.</a:t>
            </a:r>
            <a:endParaRPr lang="it-IT" sz="7200"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it-IT" sz="7600" dirty="0">
                <a:solidFill>
                  <a:schemeClr val="bg1"/>
                </a:solidFill>
                <a:latin typeface="Verdana" panose="020B0604030504040204" pitchFamily="34" charset="0"/>
                <a:ea typeface="Verdana" panose="020B0604030504040204" pitchFamily="34" charset="0"/>
                <a:cs typeface="Verdana" panose="020B0604030504040204" pitchFamily="34" charset="0"/>
              </a:rPr>
              <a:t>L’operazione restituisce al patrimonio italiano il più antico sito reale borbonico – edificio simbolo che vanta una storia di oltre sette secoli – insieme a preziose testimonianze della vita quotidiana, in particolare quella che si svolgeva nelle ville romane d’</a:t>
            </a:r>
            <a:r>
              <a:rPr lang="it-IT" sz="7600" i="1" dirty="0">
                <a:solidFill>
                  <a:schemeClr val="bg1"/>
                </a:solidFill>
                <a:latin typeface="Verdana" panose="020B0604030504040204" pitchFamily="34" charset="0"/>
                <a:ea typeface="Verdana" panose="020B0604030504040204" pitchFamily="34" charset="0"/>
                <a:cs typeface="Verdana" panose="020B0604030504040204" pitchFamily="34" charset="0"/>
              </a:rPr>
              <a:t>otium </a:t>
            </a:r>
            <a:r>
              <a:rPr lang="it-IT" sz="7600" dirty="0">
                <a:solidFill>
                  <a:schemeClr val="bg1"/>
                </a:solidFill>
                <a:latin typeface="Verdana" panose="020B0604030504040204" pitchFamily="34" charset="0"/>
                <a:ea typeface="Verdana" panose="020B0604030504040204" pitchFamily="34" charset="0"/>
                <a:cs typeface="Verdana" panose="020B0604030504040204" pitchFamily="34" charset="0"/>
              </a:rPr>
              <a:t>e nelle ville rustiche (simili nella concezione alle moderne fattorie), site in posizione panoramica con “vista” sul Golfo di Napoli.</a:t>
            </a:r>
          </a:p>
        </p:txBody>
      </p:sp>
      <p:pic>
        <p:nvPicPr>
          <p:cNvPr id="5" name="Immagine 4">
            <a:extLst>
              <a:ext uri="{FF2B5EF4-FFF2-40B4-BE49-F238E27FC236}">
                <a16:creationId xmlns:a16="http://schemas.microsoft.com/office/drawing/2014/main" id="{94BD7697-C802-4FEC-9EC4-BB4F859529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75850" y="1557752"/>
            <a:ext cx="4453012" cy="2966747"/>
          </a:xfrm>
          <a:prstGeom prst="rect">
            <a:avLst/>
          </a:prstGeom>
        </p:spPr>
      </p:pic>
    </p:spTree>
    <p:extLst>
      <p:ext uri="{BB962C8B-B14F-4D97-AF65-F5344CB8AC3E}">
        <p14:creationId xmlns:p14="http://schemas.microsoft.com/office/powerpoint/2010/main" val="624897772"/>
      </p:ext>
    </p:extLst>
  </p:cSld>
  <p:clrMapOvr>
    <a:masterClrMapping/>
  </p:clrMapOvr>
  <p:transition spd="slow">
    <p:cove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nde">
  <a:themeElements>
    <a:clrScheme name="Onde">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Onde">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nde">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1166</TotalTime>
  <Words>1428</Words>
  <Application>Microsoft Office PowerPoint</Application>
  <PresentationFormat>Widescreen</PresentationFormat>
  <Paragraphs>59</Paragraphs>
  <Slides>20</Slides>
  <Notes>0</Notes>
  <HiddenSlides>0</HiddenSlides>
  <MMClips>0</MMClips>
  <ScaleCrop>false</ScaleCrop>
  <HeadingPairs>
    <vt:vector size="8" baseType="variant">
      <vt:variant>
        <vt:lpstr>Caratteri utilizzati</vt:lpstr>
      </vt:variant>
      <vt:variant>
        <vt:i4>9</vt:i4>
      </vt:variant>
      <vt:variant>
        <vt:lpstr>Tema</vt:lpstr>
      </vt:variant>
      <vt:variant>
        <vt:i4>1</vt:i4>
      </vt:variant>
      <vt:variant>
        <vt:lpstr>Server OLE incorporati</vt:lpstr>
      </vt:variant>
      <vt:variant>
        <vt:i4>1</vt:i4>
      </vt:variant>
      <vt:variant>
        <vt:lpstr>Titoli diapositive</vt:lpstr>
      </vt:variant>
      <vt:variant>
        <vt:i4>20</vt:i4>
      </vt:variant>
    </vt:vector>
  </HeadingPairs>
  <TitlesOfParts>
    <vt:vector size="31" baseType="lpstr">
      <vt:lpstr>Aharoni</vt:lpstr>
      <vt:lpstr>Arial</vt:lpstr>
      <vt:lpstr>Arial Black</vt:lpstr>
      <vt:lpstr>Candara</vt:lpstr>
      <vt:lpstr>Harlow Solid Italic</vt:lpstr>
      <vt:lpstr>Incised901 NdIt BT</vt:lpstr>
      <vt:lpstr>Rockwell Extra Bold</vt:lpstr>
      <vt:lpstr>Symbol</vt:lpstr>
      <vt:lpstr>Verdana</vt:lpstr>
      <vt:lpstr>Onde</vt:lpstr>
      <vt:lpstr>Immagine bitmap</vt:lpstr>
      <vt:lpstr>Campania Felix</vt:lpstr>
      <vt:lpstr> PRESENTO LA MIA CITTA’:  CASTELLAMMARE DI STABIA  </vt:lpstr>
      <vt:lpstr>Escursioni possibili:  </vt:lpstr>
      <vt:lpstr>Visita agli scavi archeologici </vt:lpstr>
      <vt:lpstr>Villa San Marco</vt:lpstr>
      <vt:lpstr>Villa Arianna</vt:lpstr>
      <vt:lpstr>Secondo Complesso</vt:lpstr>
      <vt:lpstr>Itinerario collinare: Visita al nuovo Museo archeologico «Libero D’Orsi» ed alla Basilica di Pozzano, con passaggio per il castello medievale  </vt:lpstr>
      <vt:lpstr>Museo Archeologico «Libero D’Orsi»</vt:lpstr>
      <vt:lpstr>Basilica di Santa Maria di Pozzano</vt:lpstr>
      <vt:lpstr>Castello medievale</vt:lpstr>
      <vt:lpstr>Visualizza il filmato: Castello medievale  </vt:lpstr>
      <vt:lpstr>Visita al centro storico  </vt:lpstr>
      <vt:lpstr>Presentazione standard di PowerPoint</vt:lpstr>
      <vt:lpstr>Cassarmonica</vt:lpstr>
      <vt:lpstr>Arco di san Catello</vt:lpstr>
      <vt:lpstr>Piazza Giovanni XXIII</vt:lpstr>
      <vt:lpstr>Chiesa del Gesù</vt:lpstr>
      <vt:lpstr>Fontana Grande</vt:lpstr>
      <vt:lpstr>Antiche Terme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LIVE-IN</dc:title>
  <dc:creator>Cristiano Miloso</dc:creator>
  <cp:lastModifiedBy>EMANUELA MILOSO</cp:lastModifiedBy>
  <cp:revision>72</cp:revision>
  <dcterms:created xsi:type="dcterms:W3CDTF">2019-01-13T21:05:51Z</dcterms:created>
  <dcterms:modified xsi:type="dcterms:W3CDTF">2021-02-26T08:56:45Z</dcterms:modified>
</cp:coreProperties>
</file>