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7" r:id="rId2"/>
    <p:sldId id="268" r:id="rId3"/>
    <p:sldId id="257" r:id="rId4"/>
    <p:sldId id="273" r:id="rId5"/>
    <p:sldId id="274" r:id="rId6"/>
    <p:sldId id="270" r:id="rId7"/>
    <p:sldId id="278" r:id="rId8"/>
    <p:sldId id="279" r:id="rId9"/>
    <p:sldId id="280" r:id="rId10"/>
    <p:sldId id="269" r:id="rId11"/>
    <p:sldId id="276" r:id="rId12"/>
    <p:sldId id="277" r:id="rId13"/>
    <p:sldId id="256" r:id="rId14"/>
    <p:sldId id="275" r:id="rId15"/>
    <p:sldId id="26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" y="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75E7FA-0A2F-4EBB-8F05-4E712B364469}" type="datetimeFigureOut">
              <a:rPr lang="it-IT" smtClean="0"/>
              <a:t>22/01/2021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7zbkstHtJI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JoNoA5e58I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2fZxEUcTm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unmondoacolori.altervista.org/wp-content/uploads/2019/02/mappa-pompei-con-vari-itinerari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wMvQvn93W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9608080-F857-4D59-BC41-A95110EC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34" y="2241914"/>
            <a:ext cx="11737731" cy="1140277"/>
          </a:xfrm>
        </p:spPr>
        <p:txBody>
          <a:bodyPr>
            <a:noAutofit/>
          </a:bodyPr>
          <a:lstStyle/>
          <a:p>
            <a:pPr algn="ctr"/>
            <a:r>
              <a:rPr lang="it-IT" sz="7200" dirty="0">
                <a:solidFill>
                  <a:srgbClr val="FFFF00"/>
                </a:solidFill>
                <a:latin typeface="Harlow Solid Italic" pitchFamily="82" charset="0"/>
              </a:rPr>
              <a:t>Campania Felix</a:t>
            </a:r>
          </a:p>
        </p:txBody>
      </p:sp>
      <p:sp>
        <p:nvSpPr>
          <p:cNvPr id="6" name="Titolo 4">
            <a:extLst>
              <a:ext uri="{FF2B5EF4-FFF2-40B4-BE49-F238E27FC236}">
                <a16:creationId xmlns:a16="http://schemas.microsoft.com/office/drawing/2014/main" id="{4CE15151-F8D2-48B6-AA9A-8404BA89F7DD}"/>
              </a:ext>
            </a:extLst>
          </p:cNvPr>
          <p:cNvSpPr txBox="1">
            <a:spLocks/>
          </p:cNvSpPr>
          <p:nvPr/>
        </p:nvSpPr>
        <p:spPr>
          <a:xfrm>
            <a:off x="1040424" y="644768"/>
            <a:ext cx="10336823" cy="1140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progetto</a:t>
            </a:r>
          </a:p>
        </p:txBody>
      </p:sp>
    </p:spTree>
    <p:extLst>
      <p:ext uri="{BB962C8B-B14F-4D97-AF65-F5344CB8AC3E}">
        <p14:creationId xmlns:p14="http://schemas.microsoft.com/office/powerpoint/2010/main" val="686906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161" y="667709"/>
            <a:ext cx="7916008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Ercolano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2292"/>
            <a:ext cx="7392474" cy="3993732"/>
          </a:xfrm>
        </p:spPr>
        <p:txBody>
          <a:bodyPr>
            <a:normAutofit fontScale="92500"/>
          </a:bodyPr>
          <a:lstStyle/>
          <a:p>
            <a:pPr marL="342900" indent="-342900" algn="ctr">
              <a:buFontTx/>
              <a:buChar char="-"/>
            </a:pP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Testimonianza fondamentale dell’eruzione del 79 d. C., tali scavi, iniziati nel 1738 per volere del re Carlo III di Borbone, hanno restituito al mondo l’intera cittadina di </a:t>
            </a:r>
            <a:r>
              <a:rPr lang="it-IT" dirty="0" err="1">
                <a:solidFill>
                  <a:srgbClr val="FF0000"/>
                </a:solidFill>
                <a:latin typeface="Verdana"/>
                <a:cs typeface="Verdana"/>
              </a:rPr>
              <a:t>Herculaneum</a:t>
            </a: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, che fu distrutta dal Vesuvio in modo diverso rispetto a Pompei.</a:t>
            </a:r>
          </a:p>
          <a:p>
            <a:pPr marL="342900" indent="-342900" algn="ctr">
              <a:buFontTx/>
              <a:buChar char="-"/>
            </a:pPr>
            <a:r>
              <a:rPr lang="it-IT" sz="2000" dirty="0">
                <a:solidFill>
                  <a:srgbClr val="FF0000"/>
                </a:solidFill>
                <a:latin typeface="Verdana"/>
                <a:cs typeface="Verdana"/>
              </a:rPr>
              <a:t>- Ercolano infatti venne seppellita dalla nube ardente, cioè la colata piroclastica che si verificò dopo l’esplosione. Tale colata era formata da fango bollente, acqua e roccia e seppellì istantaneamente la cittadina ed i suoi abitanti, che vennero carbonizzati.</a:t>
            </a:r>
          </a:p>
          <a:p>
            <a:pPr marL="342900" indent="-342900" algn="ctr">
              <a:buFontTx/>
              <a:buChar char="-"/>
            </a:pP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- Lo strato di fango è alto 15 metri e gli scavi furono difficili per la durezza del materiale, infatti sono incompleti, anche perché poi era stata costruita la città</a:t>
            </a:r>
            <a:endParaRPr lang="it-IT" sz="2000" dirty="0">
              <a:solidFill>
                <a:srgbClr val="FF0000"/>
              </a:solidFill>
              <a:latin typeface="Verdana"/>
              <a:cs typeface="Verdana"/>
            </a:endParaRPr>
          </a:p>
          <a:p>
            <a:pPr algn="l"/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2050" name="Picture 2" descr="Image result for scavi ercol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25" y="1876671"/>
            <a:ext cx="4382710" cy="308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48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161" y="667709"/>
            <a:ext cx="7916008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Ercolano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1" y="1469357"/>
            <a:ext cx="6966699" cy="3787670"/>
          </a:xfrm>
        </p:spPr>
        <p:txBody>
          <a:bodyPr>
            <a:normAutofit/>
          </a:bodyPr>
          <a:lstStyle/>
          <a:p>
            <a:pPr marL="342900" indent="-342900" algn="ctr">
              <a:buFontTx/>
              <a:buChar char="-"/>
            </a:pP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- Ciò ha permesso una migliore conservazione delle strutture. Possiamo infatti ancora notare particolari di strutture in legno e anche stoffe, carbonizzati ma non distrutti</a:t>
            </a:r>
          </a:p>
          <a:p>
            <a:pPr marL="342900" indent="-342900" algn="ctr">
              <a:buFontTx/>
              <a:buChar char="-"/>
            </a:pPr>
            <a:r>
              <a:rPr lang="it-IT" sz="2000" dirty="0">
                <a:solidFill>
                  <a:srgbClr val="FF0000"/>
                </a:solidFill>
                <a:latin typeface="Verdana"/>
                <a:cs typeface="Verdana"/>
              </a:rPr>
              <a:t>- In alcune ville è possibile vedere ancora i letti, le mensole e le porte di legno, e anche degli scheletri. Diversamente da Pompei però non è stato possibile dissotterrare tutti gli edifici pubblici esistenti.</a:t>
            </a:r>
          </a:p>
          <a:p>
            <a:pPr marL="342900" indent="-342900" algn="ctr">
              <a:buFontTx/>
              <a:buChar char="-"/>
            </a:pPr>
            <a:r>
              <a:rPr lang="it-IT" sz="2000" dirty="0">
                <a:solidFill>
                  <a:srgbClr val="FF0000"/>
                </a:solidFill>
                <a:latin typeface="Verdana"/>
                <a:cs typeface="Verdana"/>
              </a:rPr>
              <a:t>- Per la sua non eccessiva grandezza è perfettamente visitabile in circa due-tre ore</a:t>
            </a:r>
          </a:p>
        </p:txBody>
      </p:sp>
      <p:pic>
        <p:nvPicPr>
          <p:cNvPr id="5" name="Picture 2" descr="Image result for scavi ercol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398" y="1848351"/>
            <a:ext cx="4393680" cy="308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11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B74BF66-F23B-471E-8F4C-7E56082DA172}"/>
              </a:ext>
            </a:extLst>
          </p:cNvPr>
          <p:cNvSpPr/>
          <p:nvPr/>
        </p:nvSpPr>
        <p:spPr>
          <a:xfrm>
            <a:off x="316992" y="2413337"/>
            <a:ext cx="1155801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  <a:t>Visualizza il filmato:</a:t>
            </a:r>
          </a:p>
          <a:p>
            <a:pPr algn="ctr"/>
            <a:r>
              <a:rPr lang="it-IT" sz="3200" b="1" dirty="0">
                <a:solidFill>
                  <a:srgbClr val="FF0000"/>
                </a:solidFill>
                <a:latin typeface="Verdana"/>
                <a:cs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L’eruzione del Vesuvio del 79 d.C. ad Ercolano</a:t>
            </a:r>
            <a:br>
              <a:rPr lang="it-IT" b="1" dirty="0">
                <a:solidFill>
                  <a:srgbClr val="FFC000"/>
                </a:solidFill>
                <a:latin typeface="Verdana"/>
                <a:cs typeface="Verdana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804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653" y="561582"/>
            <a:ext cx="6525212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>
                <a:solidFill>
                  <a:schemeClr val="bg1"/>
                </a:solidFill>
                <a:latin typeface="Verdana"/>
                <a:cs typeface="Verdana"/>
              </a:rPr>
              <a:t>Antiquarium</a:t>
            </a:r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 di Boscoreale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63" y="1429004"/>
            <a:ext cx="6426200" cy="353488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lang="it-IT" i="1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it-IT" sz="2300" dirty="0">
                <a:solidFill>
                  <a:srgbClr val="FF0000"/>
                </a:solidFill>
                <a:latin typeface="Verdana"/>
                <a:cs typeface="Verdana"/>
              </a:rPr>
              <a:t>Museo archeologico dedicato alla flora e alla fauna del luogo precedente all’eruzione del 79 d.C., alle abitudini alimentari ed alla vita agricola del territorio precedente all’eruzione</a:t>
            </a:r>
          </a:p>
          <a:p>
            <a:pPr algn="ctr"/>
            <a:r>
              <a:rPr lang="it-IT" sz="2300" i="1" dirty="0">
                <a:solidFill>
                  <a:srgbClr val="FF0000"/>
                </a:solidFill>
                <a:latin typeface="Verdana"/>
                <a:cs typeface="Verdana"/>
              </a:rPr>
              <a:t>- </a:t>
            </a:r>
            <a:r>
              <a:rPr lang="it-IT" sz="2300" dirty="0">
                <a:solidFill>
                  <a:srgbClr val="FF0000"/>
                </a:solidFill>
                <a:latin typeface="Verdana"/>
                <a:cs typeface="Verdana"/>
              </a:rPr>
              <a:t>E’ strutturato in due sale: la prima è dedicata alla flora ed alla fauna, alla cosmesi, all’allevamento, all’agricoltura ed alla medicina; la seconda conserva reperti provenienti da Boscoreale e dagli altri luoghi nei dintorni; nel corridoio si trovano alcune illustrazioni che mostrano l’evoluzione nel corso del tempo del bosco e della palude del fiume Sarno</a:t>
            </a:r>
          </a:p>
          <a:p>
            <a:pPr algn="l"/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2" name="Picture 2" descr="Antiquarium di Boscoreal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63" y="1184017"/>
            <a:ext cx="4314424" cy="323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97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653" y="561582"/>
            <a:ext cx="6525212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Villa Regina a Boscoreale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962" y="1738534"/>
            <a:ext cx="6426200" cy="3209023"/>
          </a:xfrm>
        </p:spPr>
        <p:txBody>
          <a:bodyPr>
            <a:normAutofit fontScale="92500"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lang="it-IT" sz="2400" i="1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Verdana"/>
                <a:cs typeface="Verdana"/>
              </a:rPr>
              <a:t>Si trova accanto all’</a:t>
            </a:r>
            <a:r>
              <a:rPr lang="it-IT" sz="2400" dirty="0" err="1">
                <a:solidFill>
                  <a:srgbClr val="FF0000"/>
                </a:solidFill>
                <a:latin typeface="Verdana"/>
                <a:cs typeface="Verdana"/>
              </a:rPr>
              <a:t>Antiquarium</a:t>
            </a:r>
            <a:r>
              <a:rPr lang="it-IT" sz="2400" dirty="0">
                <a:solidFill>
                  <a:srgbClr val="FF0000"/>
                </a:solidFill>
                <a:latin typeface="Verdana"/>
                <a:cs typeface="Verdana"/>
              </a:rPr>
              <a:t> ed è l’unica villa visitabile di una serie di ville trovate nei dintorni ma seppellite di nuovo</a:t>
            </a:r>
          </a:p>
          <a:p>
            <a:pPr algn="ctr"/>
            <a:r>
              <a:rPr lang="it-IT" sz="2400" i="1" dirty="0">
                <a:solidFill>
                  <a:srgbClr val="FF0000"/>
                </a:solidFill>
                <a:latin typeface="Verdana"/>
                <a:cs typeface="Verdana"/>
              </a:rPr>
              <a:t>- </a:t>
            </a:r>
            <a:r>
              <a:rPr lang="it-IT" sz="2400" dirty="0">
                <a:solidFill>
                  <a:srgbClr val="FF0000"/>
                </a:solidFill>
                <a:latin typeface="Verdana"/>
                <a:cs typeface="Verdana"/>
              </a:rPr>
              <a:t>E’ una «villa rustica», adibita cioè ad un uso agricolo. Nello specifico, qui si faceva il vino; infatti nei dintorni sono state ritrovate soprattutto viti. Risale al I sec. a.C. e subì alcune trasformazioni poco prima dell’eruzione</a:t>
            </a:r>
          </a:p>
          <a:p>
            <a:pPr algn="l"/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1026" name="Picture 2" descr="Image result for villa regina a boscore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07" y="1535696"/>
            <a:ext cx="4645609" cy="31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61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9CF2D7-B86A-4AB0-95E4-A983377452ED}"/>
              </a:ext>
            </a:extLst>
          </p:cNvPr>
          <p:cNvSpPr/>
          <p:nvPr/>
        </p:nvSpPr>
        <p:spPr>
          <a:xfrm>
            <a:off x="676275" y="2058085"/>
            <a:ext cx="10982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  <a:t>Visualizza il filmato:</a:t>
            </a:r>
            <a:b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</a:br>
            <a:r>
              <a:rPr lang="it-IT" sz="3600" b="1" dirty="0">
                <a:solidFill>
                  <a:srgbClr val="FF0000"/>
                </a:solidFill>
                <a:latin typeface="Verdana"/>
                <a:cs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Villa Regina ed Antiquarium di Boscoreale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6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133" y="577958"/>
            <a:ext cx="4945281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</a:t>
            </a:r>
            <a:r>
              <a:rPr lang="it-IT" sz="3200" b="1" dirty="0" err="1">
                <a:solidFill>
                  <a:schemeClr val="bg1"/>
                </a:solidFill>
                <a:latin typeface="Verdana"/>
                <a:cs typeface="Verdana"/>
              </a:rPr>
              <a:t>Stabiae</a:t>
            </a:r>
            <a:endParaRPr lang="it-IT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1021" y="1449824"/>
            <a:ext cx="6440867" cy="342939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  <a:latin typeface="Verdana"/>
                <a:cs typeface="Verdana"/>
              </a:rPr>
              <a:t>-</a:t>
            </a: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- Dell’antica città di </a:t>
            </a:r>
            <a:r>
              <a:rPr lang="it-IT" dirty="0" err="1">
                <a:solidFill>
                  <a:srgbClr val="FF0000"/>
                </a:solidFill>
                <a:latin typeface="Verdana"/>
                <a:cs typeface="Verdana"/>
              </a:rPr>
              <a:t>Stabiae</a:t>
            </a: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 sono visitabili solo due ville: villa san Marco e villa Arianna, che però presentano alcune zone chiuse per lavori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- Villa san Marco è una </a:t>
            </a:r>
            <a:r>
              <a:rPr lang="it-IT" altLang="it-IT" i="1" dirty="0">
                <a:solidFill>
                  <a:srgbClr val="FF0000"/>
                </a:solidFill>
                <a:latin typeface="Verdana" panose="020B0604030504040204" pitchFamily="34" charset="0"/>
              </a:rPr>
              <a:t>villa d’otium</a:t>
            </a: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, di una famiglia evidentemente molto ricca, perché presenta, oltre a due </a:t>
            </a:r>
            <a:r>
              <a:rPr lang="it-IT" altLang="it-IT" dirty="0" err="1">
                <a:solidFill>
                  <a:srgbClr val="FF0000"/>
                </a:solidFill>
                <a:latin typeface="Verdana" panose="020B0604030504040204" pitchFamily="34" charset="0"/>
              </a:rPr>
              <a:t>peristilii</a:t>
            </a: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, anche delle terme private</a:t>
            </a:r>
            <a:endParaRPr lang="it-IT" altLang="it-IT" i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- Al momento dell’eruzione la villa era disabitata perché si stavano facendo dei lavori di ristrutturazione</a:t>
            </a:r>
            <a:endParaRPr lang="it-IT" altLang="it-IT" sz="28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l"/>
            <a:endParaRPr lang="it-IT" sz="2000" dirty="0">
              <a:solidFill>
                <a:srgbClr val="FF0000"/>
              </a:solidFill>
              <a:latin typeface="Verdana"/>
              <a:cs typeface="Verdana"/>
            </a:endParaRPr>
          </a:p>
          <a:p>
            <a:pPr algn="l"/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3" name="AutoShape 2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6" name="Picture 2" descr="Immagine correlata">
            <a:extLst>
              <a:ext uri="{FF2B5EF4-FFF2-40B4-BE49-F238E27FC236}">
                <a16:creationId xmlns:a16="http://schemas.microsoft.com/office/drawing/2014/main" id="{3CB8DE81-C5DA-4D4A-8B87-3D6C9F460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1" y="1614416"/>
            <a:ext cx="42862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69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9CF2D7-B86A-4AB0-95E4-A983377452ED}"/>
              </a:ext>
            </a:extLst>
          </p:cNvPr>
          <p:cNvSpPr/>
          <p:nvPr/>
        </p:nvSpPr>
        <p:spPr>
          <a:xfrm>
            <a:off x="676275" y="2058085"/>
            <a:ext cx="10982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  <a:t>Visualizza il filmato:</a:t>
            </a:r>
            <a:b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</a:br>
            <a:r>
              <a:rPr lang="it-IT" sz="3600" b="1" dirty="0">
                <a:solidFill>
                  <a:srgbClr val="FF0000"/>
                </a:solidFill>
                <a:latin typeface="Verdana"/>
                <a:cs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Villa san Marco a </a:t>
            </a:r>
            <a:r>
              <a:rPr lang="it-IT" sz="3600" b="1" dirty="0" err="1">
                <a:solidFill>
                  <a:srgbClr val="FF0000"/>
                </a:solidFill>
                <a:latin typeface="Verdana"/>
                <a:cs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Stabiae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2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9608080-F857-4D59-BC41-A95110EC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905" y="2228543"/>
            <a:ext cx="8541725" cy="171920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900" dirty="0">
                <a:solidFill>
                  <a:srgbClr val="FFFF00"/>
                </a:solidFill>
                <a:latin typeface="Incised901 NdIt BT" panose="020B0A070405030A0204" pitchFamily="34" charset="0"/>
              </a:rPr>
              <a:t>WEEKEND ARCHEOLOGICO</a:t>
            </a: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endParaRPr lang="it-IT" sz="2400" dirty="0">
              <a:solidFill>
                <a:srgbClr val="FFFF00"/>
              </a:solidFill>
              <a:latin typeface="Incised901 NdIt BT" panose="020B0A070405030A0204" pitchFamily="34" charset="0"/>
            </a:endParaRPr>
          </a:p>
        </p:txBody>
      </p:sp>
      <p:sp>
        <p:nvSpPr>
          <p:cNvPr id="6" name="Titolo 4">
            <a:extLst>
              <a:ext uri="{FF2B5EF4-FFF2-40B4-BE49-F238E27FC236}">
                <a16:creationId xmlns:a16="http://schemas.microsoft.com/office/drawing/2014/main" id="{4CE15151-F8D2-48B6-AA9A-8404BA89F7DD}"/>
              </a:ext>
            </a:extLst>
          </p:cNvPr>
          <p:cNvSpPr txBox="1">
            <a:spLocks/>
          </p:cNvSpPr>
          <p:nvPr/>
        </p:nvSpPr>
        <p:spPr>
          <a:xfrm>
            <a:off x="4135319" y="644769"/>
            <a:ext cx="4023944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ITINERARIO </a:t>
            </a:r>
            <a:r>
              <a:rPr lang="it-IT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</a:t>
            </a:r>
          </a:p>
        </p:txBody>
      </p:sp>
      <p:sp>
        <p:nvSpPr>
          <p:cNvPr id="4" name="Titolo 4">
            <a:extLst>
              <a:ext uri="{FF2B5EF4-FFF2-40B4-BE49-F238E27FC236}">
                <a16:creationId xmlns:a16="http://schemas.microsoft.com/office/drawing/2014/main" id="{D9608080-F857-4D59-BC41-A95110EC73C4}"/>
              </a:ext>
            </a:extLst>
          </p:cNvPr>
          <p:cNvSpPr txBox="1">
            <a:spLocks/>
          </p:cNvSpPr>
          <p:nvPr/>
        </p:nvSpPr>
        <p:spPr>
          <a:xfrm>
            <a:off x="1773851" y="3605056"/>
            <a:ext cx="8541725" cy="19694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Rockwell Extra Bold" pitchFamily="18" charset="0"/>
              </a:rPr>
              <a:t>di C. </a:t>
            </a:r>
            <a:r>
              <a:rPr lang="it-IT" b="1" dirty="0" err="1">
                <a:solidFill>
                  <a:srgbClr val="FF0000"/>
                </a:solidFill>
                <a:latin typeface="Rockwell Extra Bold" pitchFamily="18" charset="0"/>
              </a:rPr>
              <a:t>Suarato</a:t>
            </a: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endParaRPr lang="it-IT" sz="2400" dirty="0">
              <a:solidFill>
                <a:srgbClr val="FFFF00"/>
              </a:solidFill>
              <a:latin typeface="Incised901 NdIt BT" panose="020B0A070405030A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70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2125" y="1029682"/>
            <a:ext cx="10792559" cy="9485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700" dirty="0">
                <a:solidFill>
                  <a:srgbClr val="7030A0"/>
                </a:solidFill>
                <a:latin typeface="Arial Black" panose="020B0A04020102020204" pitchFamily="34" charset="0"/>
              </a:rPr>
              <a:t>Escursioni da effettuare: 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E5A1099-23EB-4E6B-9506-2B5292D6299E}"/>
              </a:ext>
            </a:extLst>
          </p:cNvPr>
          <p:cNvSpPr txBox="1">
            <a:spLocks/>
          </p:cNvSpPr>
          <p:nvPr/>
        </p:nvSpPr>
        <p:spPr>
          <a:xfrm>
            <a:off x="474785" y="1357927"/>
            <a:ext cx="10032023" cy="38822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Scavi di Pompei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Scavi di Ercolano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Villa di Poppea ad </a:t>
            </a:r>
            <a:r>
              <a:rPr lang="it-IT" dirty="0" err="1">
                <a:solidFill>
                  <a:srgbClr val="FFFF00"/>
                </a:solidFill>
                <a:latin typeface="Candara" panose="020E0502030303020204" pitchFamily="34" charset="0"/>
              </a:rPr>
              <a:t>Oplontis</a:t>
            </a:r>
            <a:endParaRPr lang="it-IT" dirty="0">
              <a:solidFill>
                <a:srgbClr val="FFFF00"/>
              </a:solidFill>
              <a:latin typeface="Candara" panose="020E0502030303020204" pitchFamily="34" charset="0"/>
            </a:endParaRP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Antiquarium di Boscoreale e Villa Regina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</a:rPr>
              <a:t>Villa San Marco a </a:t>
            </a:r>
            <a:r>
              <a:rPr lang="it-IT" dirty="0" err="1">
                <a:solidFill>
                  <a:srgbClr val="FFFF00"/>
                </a:solidFill>
              </a:rPr>
              <a:t>Stabiae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6808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2125" y="1029682"/>
            <a:ext cx="10792559" cy="9485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700" dirty="0">
                <a:solidFill>
                  <a:srgbClr val="7030A0"/>
                </a:solidFill>
                <a:latin typeface="Arial Black" panose="020B0A04020102020204" pitchFamily="34" charset="0"/>
              </a:rPr>
              <a:t>Tempo a disposizione: 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6E054D6-A660-4CC8-89D7-ACA389B92D08}"/>
              </a:ext>
            </a:extLst>
          </p:cNvPr>
          <p:cNvSpPr txBox="1">
            <a:spLocks/>
          </p:cNvSpPr>
          <p:nvPr/>
        </p:nvSpPr>
        <p:spPr>
          <a:xfrm>
            <a:off x="448408" y="1600200"/>
            <a:ext cx="8009792" cy="14859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ARRIVO:       venerdì pomeriggio</a:t>
            </a:r>
          </a:p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PARTENZA: domenica pomeriggio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9959CBC-B9BE-485D-A630-032F795D1D20}"/>
              </a:ext>
            </a:extLst>
          </p:cNvPr>
          <p:cNvSpPr txBox="1">
            <a:spLocks/>
          </p:cNvSpPr>
          <p:nvPr/>
        </p:nvSpPr>
        <p:spPr>
          <a:xfrm>
            <a:off x="3379177" y="3581400"/>
            <a:ext cx="8009792" cy="14859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ARRIVO:       sabato mattina</a:t>
            </a:r>
          </a:p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PARTENZA: domenica pomeriggio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284B691-CAF3-4AC8-A9A9-E367542304B1}"/>
              </a:ext>
            </a:extLst>
          </p:cNvPr>
          <p:cNvSpPr txBox="1">
            <a:spLocks/>
          </p:cNvSpPr>
          <p:nvPr/>
        </p:nvSpPr>
        <p:spPr>
          <a:xfrm>
            <a:off x="9208477" y="1600200"/>
            <a:ext cx="1720361" cy="14859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9600" dirty="0">
                <a:solidFill>
                  <a:srgbClr val="FF0000"/>
                </a:solidFill>
                <a:latin typeface="Candara" panose="020E0502030303020204" pitchFamily="34" charset="0"/>
              </a:rPr>
              <a:t>1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9A5D0D5A-E022-46C5-91F4-9F7FD17890F8}"/>
              </a:ext>
            </a:extLst>
          </p:cNvPr>
          <p:cNvSpPr txBox="1">
            <a:spLocks/>
          </p:cNvSpPr>
          <p:nvPr/>
        </p:nvSpPr>
        <p:spPr>
          <a:xfrm>
            <a:off x="999392" y="3581400"/>
            <a:ext cx="1720361" cy="14859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9600" dirty="0">
                <a:solidFill>
                  <a:srgbClr val="FF0000"/>
                </a:solidFill>
                <a:latin typeface="Candara" panose="020E0502030303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852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5804" y="883633"/>
            <a:ext cx="11900391" cy="9485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700" dirty="0">
                <a:solidFill>
                  <a:srgbClr val="7030A0"/>
                </a:solidFill>
                <a:latin typeface="Arial Black" panose="020B0A04020102020204" pitchFamily="34" charset="0"/>
              </a:rPr>
              <a:t>Tempo per ogni escursione: 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E5A1099-23EB-4E6B-9506-2B5292D6299E}"/>
              </a:ext>
            </a:extLst>
          </p:cNvPr>
          <p:cNvSpPr txBox="1">
            <a:spLocks/>
          </p:cNvSpPr>
          <p:nvPr/>
        </p:nvSpPr>
        <p:spPr>
          <a:xfrm>
            <a:off x="474785" y="1357927"/>
            <a:ext cx="11324491" cy="38822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Scavi di Pompei                                 </a:t>
            </a:r>
            <a:r>
              <a:rPr lang="it-IT" dirty="0">
                <a:solidFill>
                  <a:srgbClr val="FF0000"/>
                </a:solidFill>
                <a:latin typeface="Candara" panose="020E0502030303020204" pitchFamily="34" charset="0"/>
              </a:rPr>
              <a:t>itinerari vari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Scavi di Ercolano                                                </a:t>
            </a:r>
            <a:r>
              <a:rPr lang="it-IT" dirty="0">
                <a:solidFill>
                  <a:srgbClr val="FF0000"/>
                </a:solidFill>
                <a:latin typeface="Candara" panose="020E0502030303020204" pitchFamily="34" charset="0"/>
              </a:rPr>
              <a:t>3 h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Villa di Poppea ad </a:t>
            </a:r>
            <a:r>
              <a:rPr lang="it-IT" dirty="0" err="1">
                <a:solidFill>
                  <a:srgbClr val="FFFF00"/>
                </a:solidFill>
                <a:latin typeface="Candara" panose="020E0502030303020204" pitchFamily="34" charset="0"/>
              </a:rPr>
              <a:t>Oplontis</a:t>
            </a: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                              </a:t>
            </a:r>
            <a:r>
              <a:rPr lang="it-IT" dirty="0">
                <a:solidFill>
                  <a:srgbClr val="FF0000"/>
                </a:solidFill>
                <a:latin typeface="Candara" panose="020E0502030303020204" pitchFamily="34" charset="0"/>
              </a:rPr>
              <a:t>1 h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  <a:latin typeface="Candara" panose="020E0502030303020204" pitchFamily="34" charset="0"/>
              </a:rPr>
              <a:t>Antiquarium di Boscoreale e Villa Regina   </a:t>
            </a:r>
            <a:r>
              <a:rPr lang="it-IT" dirty="0">
                <a:solidFill>
                  <a:srgbClr val="FF0000"/>
                </a:solidFill>
                <a:latin typeface="Candara" panose="020E0502030303020204" pitchFamily="34" charset="0"/>
              </a:rPr>
              <a:t>2 h </a:t>
            </a:r>
          </a:p>
          <a:p>
            <a:pPr marL="685800" indent="-685800" algn="l">
              <a:buFontTx/>
              <a:buChar char="-"/>
            </a:pPr>
            <a:r>
              <a:rPr lang="it-IT" dirty="0">
                <a:solidFill>
                  <a:srgbClr val="FFFF00"/>
                </a:solidFill>
              </a:rPr>
              <a:t>Villa San Marco a </a:t>
            </a:r>
            <a:r>
              <a:rPr lang="it-IT" dirty="0" err="1">
                <a:solidFill>
                  <a:srgbClr val="FFFF00"/>
                </a:solidFill>
              </a:rPr>
              <a:t>Stabiae</a:t>
            </a:r>
            <a:r>
              <a:rPr lang="it-IT" dirty="0">
                <a:solidFill>
                  <a:srgbClr val="FFFF00"/>
                </a:solidFill>
              </a:rPr>
              <a:t>                                 </a:t>
            </a:r>
            <a:r>
              <a:rPr lang="it-IT" dirty="0">
                <a:solidFill>
                  <a:srgbClr val="FF0000"/>
                </a:solidFill>
              </a:rPr>
              <a:t>1 h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1124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0533" y="558284"/>
            <a:ext cx="4945281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Pompei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6A55C75-EE84-4CC7-A5A4-ABE84CDAC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3369" y="1352282"/>
            <a:ext cx="6440867" cy="342939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  <a:latin typeface="Verdana"/>
                <a:cs typeface="Verdana"/>
              </a:rPr>
              <a:t>-</a:t>
            </a:r>
            <a:r>
              <a:rPr lang="it-IT" dirty="0">
                <a:solidFill>
                  <a:srgbClr val="FF0000"/>
                </a:solidFill>
                <a:latin typeface="Verdana"/>
                <a:cs typeface="Verdana"/>
              </a:rPr>
              <a:t>- Uno dei siti archeologici più importanti del mondo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- Data la sua importanza, converrebbe organizzare una visita di una intera giornata, ma è possibile organizzare anche visite di durate differenti (2 ore, 3 ore, 4 ore, 7 ore), a seconda delle esigenze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it-IT" altLang="it-IT" dirty="0">
                <a:solidFill>
                  <a:srgbClr val="FF0000"/>
                </a:solidFill>
                <a:latin typeface="Verdana" panose="020B0604030504040204" pitchFamily="34" charset="0"/>
              </a:rPr>
              <a:t>- Per la complessità della visita, è bene considerare i luoghi assolutamente da non perdere: </a:t>
            </a:r>
            <a:r>
              <a:rPr lang="it-IT" altLang="it-IT" dirty="0">
                <a:solidFill>
                  <a:srgbClr val="0070C0"/>
                </a:solidFill>
                <a:latin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scarica la mappa ufficiale degli scavi</a:t>
            </a:r>
            <a:endParaRPr lang="it-IT" altLang="it-IT" sz="28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l"/>
            <a:endParaRPr lang="it-IT" sz="2000" dirty="0">
              <a:solidFill>
                <a:srgbClr val="FF0000"/>
              </a:solidFill>
              <a:latin typeface="Verdana"/>
              <a:cs typeface="Verdana"/>
            </a:endParaRPr>
          </a:p>
          <a:p>
            <a:pPr algn="l"/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3" name="AutoShape 2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7BCD444-BABB-43CC-B3BD-7D5BED940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1431754"/>
            <a:ext cx="4678331" cy="312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6959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3359" y="905756"/>
            <a:ext cx="4945281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Pompei: </a:t>
            </a:r>
            <a:b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it-IT" sz="3200" b="1" dirty="0">
                <a:solidFill>
                  <a:srgbClr val="FFC000"/>
                </a:solidFill>
                <a:latin typeface="Verdana"/>
                <a:cs typeface="Verdana"/>
              </a:rPr>
              <a:t>i luoghi da visitare</a:t>
            </a:r>
          </a:p>
        </p:txBody>
      </p:sp>
      <p:sp>
        <p:nvSpPr>
          <p:cNvPr id="3" name="AutoShape 2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620C6EE-DA49-4EB0-8420-92694DAEF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19" y="1417944"/>
            <a:ext cx="4114800" cy="459105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271DB9B-36C6-49BE-9B57-77526DEFA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506" y="1417944"/>
            <a:ext cx="441007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9682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D242CE5-E9D5-4EE1-BE56-8A99AF27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3357" y="786884"/>
            <a:ext cx="4945281" cy="51218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  <a:t>Scavi di Pompei: </a:t>
            </a:r>
            <a:br>
              <a:rPr lang="it-IT" sz="3200" b="1" dirty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it-IT" sz="3200" b="1" dirty="0">
                <a:solidFill>
                  <a:srgbClr val="FFC000"/>
                </a:solidFill>
                <a:latin typeface="Verdana"/>
                <a:cs typeface="Verdana"/>
              </a:rPr>
              <a:t>i luoghi da visitare</a:t>
            </a:r>
          </a:p>
        </p:txBody>
      </p:sp>
      <p:sp>
        <p:nvSpPr>
          <p:cNvPr id="3" name="AutoShape 2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palazzo criscuolo torre annunzia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2F5456B-27C5-4AAA-8F1F-6D99432B0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4" y="1299072"/>
            <a:ext cx="89249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0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B74BF66-F23B-471E-8F4C-7E56082DA172}"/>
              </a:ext>
            </a:extLst>
          </p:cNvPr>
          <p:cNvSpPr/>
          <p:nvPr/>
        </p:nvSpPr>
        <p:spPr>
          <a:xfrm>
            <a:off x="316992" y="2413337"/>
            <a:ext cx="1155801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C000"/>
                </a:solidFill>
                <a:latin typeface="Verdana"/>
                <a:cs typeface="Verdana"/>
              </a:rPr>
              <a:t>Visualizza il filmato:</a:t>
            </a:r>
          </a:p>
          <a:p>
            <a:pPr algn="ctr"/>
            <a:r>
              <a:rPr lang="it-IT" sz="3200" b="1" dirty="0">
                <a:solidFill>
                  <a:srgbClr val="FF0000"/>
                </a:solidFill>
                <a:latin typeface="Verdana"/>
                <a:cs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L’eruzione del Vesuvio a Pompei</a:t>
            </a:r>
            <a:br>
              <a:rPr lang="it-IT" b="1" dirty="0">
                <a:solidFill>
                  <a:srgbClr val="FFC000"/>
                </a:solidFill>
                <a:latin typeface="Verdana"/>
                <a:cs typeface="Verdana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41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698</Words>
  <Application>Microsoft Office PowerPoint</Application>
  <PresentationFormat>Widescreen</PresentationFormat>
  <Paragraphs>54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Aharoni</vt:lpstr>
      <vt:lpstr>Arial Black</vt:lpstr>
      <vt:lpstr>Candara</vt:lpstr>
      <vt:lpstr>Harlow Solid Italic</vt:lpstr>
      <vt:lpstr>Incised901 NdIt BT</vt:lpstr>
      <vt:lpstr>Rockwell Extra Bold</vt:lpstr>
      <vt:lpstr>Symbol</vt:lpstr>
      <vt:lpstr>Verdana</vt:lpstr>
      <vt:lpstr>Onde</vt:lpstr>
      <vt:lpstr>Campania Felix</vt:lpstr>
      <vt:lpstr>WEEKEND ARCHEOLOGICO  </vt:lpstr>
      <vt:lpstr>Escursioni da effettuare:  </vt:lpstr>
      <vt:lpstr>Tempo a disposizione:  </vt:lpstr>
      <vt:lpstr>Tempo per ogni escursione:  </vt:lpstr>
      <vt:lpstr>Scavi di Pompei</vt:lpstr>
      <vt:lpstr>Scavi di Pompei:  i luoghi da visitare</vt:lpstr>
      <vt:lpstr>Scavi di Pompei:  i luoghi da visitare</vt:lpstr>
      <vt:lpstr>Presentazione standard di PowerPoint</vt:lpstr>
      <vt:lpstr>Scavi di Ercolano</vt:lpstr>
      <vt:lpstr>Scavi di Ercolano</vt:lpstr>
      <vt:lpstr>Presentazione standard di PowerPoint</vt:lpstr>
      <vt:lpstr>Antiquarium di Boscoreale</vt:lpstr>
      <vt:lpstr>Villa Regina a Boscoreale</vt:lpstr>
      <vt:lpstr>Presentazione standard di PowerPoint</vt:lpstr>
      <vt:lpstr>Scavi di Stabiae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LIVE-IN</dc:title>
  <dc:creator>Cristiano Miloso</dc:creator>
  <cp:lastModifiedBy>EMANUELA MILOSO</cp:lastModifiedBy>
  <cp:revision>69</cp:revision>
  <dcterms:created xsi:type="dcterms:W3CDTF">2019-01-13T21:05:51Z</dcterms:created>
  <dcterms:modified xsi:type="dcterms:W3CDTF">2021-01-22T19:22:37Z</dcterms:modified>
</cp:coreProperties>
</file>