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0" r:id="rId5"/>
    <p:sldId id="257" r:id="rId6"/>
    <p:sldId id="25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60" y="2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440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41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878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0308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4237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514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198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48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8227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8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468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52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134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557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1848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194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6983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5E7FA-0A2F-4EBB-8F05-4E712B364469}" type="datetimeFigureOut">
              <a:rPr lang="it-IT" smtClean="0"/>
              <a:t>03/01/2021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E6B9-77B8-4520-8291-B4715D9D4BB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69120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9608080-F857-4D59-BC41-A95110EC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968" y="2193783"/>
            <a:ext cx="11737731" cy="1140277"/>
          </a:xfrm>
        </p:spPr>
        <p:txBody>
          <a:bodyPr>
            <a:normAutofit/>
          </a:bodyPr>
          <a:lstStyle/>
          <a:p>
            <a:pPr algn="ctr"/>
            <a:r>
              <a:rPr lang="it-IT" dirty="0">
                <a:solidFill>
                  <a:srgbClr val="FFFF00"/>
                </a:solidFill>
                <a:latin typeface="Incised901 NdIt BT" panose="020B0A070405030A0204" pitchFamily="34" charset="0"/>
              </a:rPr>
              <a:t>CAMPANIA FELIX</a:t>
            </a:r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4CE15151-F8D2-48B6-AA9A-8404BA89F7DD}"/>
              </a:ext>
            </a:extLst>
          </p:cNvPr>
          <p:cNvSpPr txBox="1">
            <a:spLocks/>
          </p:cNvSpPr>
          <p:nvPr/>
        </p:nvSpPr>
        <p:spPr>
          <a:xfrm>
            <a:off x="1040424" y="644768"/>
            <a:ext cx="10336823" cy="1140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FF0000"/>
                </a:solidFill>
              </a:rPr>
              <a:t>progetto</a:t>
            </a:r>
          </a:p>
        </p:txBody>
      </p:sp>
      <p:sp>
        <p:nvSpPr>
          <p:cNvPr id="4" name="Titolo 4">
            <a:extLst>
              <a:ext uri="{FF2B5EF4-FFF2-40B4-BE49-F238E27FC236}">
                <a16:creationId xmlns:a16="http://schemas.microsoft.com/office/drawing/2014/main" id="{DE80B522-66E4-492D-81D1-838E44E1CC3A}"/>
              </a:ext>
            </a:extLst>
          </p:cNvPr>
          <p:cNvSpPr txBox="1">
            <a:spLocks/>
          </p:cNvSpPr>
          <p:nvPr/>
        </p:nvSpPr>
        <p:spPr>
          <a:xfrm>
            <a:off x="1040423" y="3742799"/>
            <a:ext cx="10336823" cy="11402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rgbClr val="00B0F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Di Concetta Suarato</a:t>
            </a:r>
          </a:p>
        </p:txBody>
      </p:sp>
    </p:spTree>
    <p:extLst>
      <p:ext uri="{BB962C8B-B14F-4D97-AF65-F5344CB8AC3E}">
        <p14:creationId xmlns:p14="http://schemas.microsoft.com/office/powerpoint/2010/main" val="68690653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98283A5F-02E0-4924-ACB2-A5C64BAD3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715" y="2999152"/>
            <a:ext cx="6831331" cy="2103749"/>
          </a:xfrm>
        </p:spPr>
        <p:txBody>
          <a:bodyPr/>
          <a:lstStyle/>
          <a:p>
            <a:pPr algn="ctr"/>
            <a:r>
              <a:rPr lang="it-IT" sz="3200" dirty="0">
                <a:latin typeface="Verdana"/>
                <a:cs typeface="Verdana"/>
              </a:rPr>
              <a:t>In base alla motivazione possiamo avere:</a:t>
            </a:r>
            <a:br>
              <a:rPr lang="it-IT" sz="3200" dirty="0">
                <a:solidFill>
                  <a:schemeClr val="bg2">
                    <a:lumMod val="50000"/>
                  </a:schemeClr>
                </a:solidFill>
                <a:latin typeface="Verdana"/>
                <a:cs typeface="Verdana"/>
              </a:rPr>
            </a:br>
            <a:r>
              <a:rPr lang="it-IT" sz="3200" dirty="0">
                <a:solidFill>
                  <a:srgbClr val="3366FF"/>
                </a:solidFill>
                <a:latin typeface="Verdana"/>
                <a:cs typeface="Verdana"/>
              </a:rPr>
              <a:t>- clienti </a:t>
            </a:r>
            <a:r>
              <a:rPr lang="it-IT" sz="3200" b="1" dirty="0">
                <a:solidFill>
                  <a:srgbClr val="3366FF"/>
                </a:solidFill>
                <a:latin typeface="Verdana"/>
                <a:cs typeface="Verdana"/>
              </a:rPr>
              <a:t>LEISURE</a:t>
            </a:r>
            <a:br>
              <a:rPr lang="it-IT" sz="3200" dirty="0">
                <a:solidFill>
                  <a:srgbClr val="3366FF"/>
                </a:solidFill>
                <a:latin typeface="Verdana"/>
                <a:cs typeface="Verdana"/>
              </a:rPr>
            </a:br>
            <a:r>
              <a:rPr lang="it-IT" sz="3200" dirty="0">
                <a:solidFill>
                  <a:srgbClr val="FF6600"/>
                </a:solidFill>
                <a:latin typeface="Verdana"/>
                <a:cs typeface="Verdana"/>
              </a:rPr>
              <a:t>- clienti </a:t>
            </a:r>
            <a:r>
              <a:rPr lang="it-IT" sz="3200" b="1" dirty="0">
                <a:solidFill>
                  <a:srgbClr val="FF6600"/>
                </a:solidFill>
                <a:latin typeface="Verdana"/>
                <a:cs typeface="Verdana"/>
              </a:rPr>
              <a:t>BUSINESS</a:t>
            </a:r>
            <a:endParaRPr lang="it-IT" sz="3200" dirty="0">
              <a:solidFill>
                <a:srgbClr val="FF6600"/>
              </a:solidFill>
              <a:latin typeface="Verdana"/>
              <a:cs typeface="Verdana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781B42D-7A0B-4E2E-B17D-0377FCB235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00" y="514904"/>
            <a:ext cx="3532301" cy="229207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D2097EA-5B8B-49C8-9B14-03C174798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768" y="2184795"/>
            <a:ext cx="3056094" cy="229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9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D048D-1935-4DF0-BC1A-0A06F8AE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930" y="826539"/>
            <a:ext cx="10204032" cy="4765370"/>
          </a:xfrm>
        </p:spPr>
        <p:txBody>
          <a:bodyPr/>
          <a:lstStyle/>
          <a:p>
            <a:pPr algn="ctr"/>
            <a:r>
              <a:rPr lang="it-IT" sz="3200" dirty="0">
                <a:latin typeface="Verdana"/>
                <a:cs typeface="Verdana"/>
              </a:rPr>
              <a:t>Considerando il numero degli ospiti possiamo avere: </a:t>
            </a:r>
            <a:br>
              <a:rPr lang="it-IT" sz="3200" dirty="0">
                <a:latin typeface="Verdana"/>
                <a:cs typeface="Verdana"/>
              </a:rPr>
            </a:br>
            <a:r>
              <a:rPr lang="it-IT" sz="3200" dirty="0">
                <a:solidFill>
                  <a:srgbClr val="AB942E"/>
                </a:solidFill>
                <a:latin typeface="Verdana"/>
                <a:cs typeface="Verdana"/>
              </a:rPr>
              <a:t>- </a:t>
            </a:r>
            <a:r>
              <a:rPr lang="it-IT" sz="3200" b="1" dirty="0">
                <a:solidFill>
                  <a:srgbClr val="AB942E"/>
                </a:solidFill>
                <a:latin typeface="Verdana"/>
                <a:cs typeface="Verdana"/>
              </a:rPr>
              <a:t>clienti</a:t>
            </a:r>
            <a:r>
              <a:rPr lang="it-IT" sz="3200" dirty="0">
                <a:solidFill>
                  <a:srgbClr val="AB942E"/>
                </a:solidFill>
                <a:latin typeface="Verdana"/>
                <a:cs typeface="Verdana"/>
              </a:rPr>
              <a:t> </a:t>
            </a:r>
            <a:r>
              <a:rPr lang="it-IT" sz="3200" b="1" dirty="0">
                <a:solidFill>
                  <a:srgbClr val="AB942E"/>
                </a:solidFill>
                <a:latin typeface="Verdana"/>
                <a:cs typeface="Verdana"/>
              </a:rPr>
              <a:t>INDIVIDUALI</a:t>
            </a:r>
            <a:r>
              <a:rPr lang="it-IT" sz="3200" dirty="0">
                <a:solidFill>
                  <a:srgbClr val="AB942E"/>
                </a:solidFill>
                <a:latin typeface="Verdana"/>
                <a:cs typeface="Verdana"/>
              </a:rPr>
              <a:t> </a:t>
            </a:r>
            <a:br>
              <a:rPr lang="it-IT" sz="3200" dirty="0">
                <a:solidFill>
                  <a:srgbClr val="AB942E"/>
                </a:solidFill>
                <a:latin typeface="Verdana"/>
                <a:cs typeface="Verdana"/>
              </a:rPr>
            </a:br>
            <a:r>
              <a:rPr lang="it-IT" sz="3200" dirty="0">
                <a:solidFill>
                  <a:srgbClr val="AB942E"/>
                </a:solidFill>
                <a:latin typeface="Verdana"/>
                <a:cs typeface="Verdana"/>
              </a:rPr>
              <a:t>- </a:t>
            </a:r>
            <a:r>
              <a:rPr lang="it-IT" sz="3200" b="1" dirty="0">
                <a:solidFill>
                  <a:srgbClr val="AB942E"/>
                </a:solidFill>
                <a:latin typeface="Verdana"/>
                <a:cs typeface="Verdana"/>
              </a:rPr>
              <a:t>GRUPPI</a:t>
            </a:r>
            <a:br>
              <a:rPr lang="it-IT" sz="3200" dirty="0">
                <a:solidFill>
                  <a:srgbClr val="AB942E"/>
                </a:solidFill>
                <a:latin typeface="Verdana"/>
                <a:cs typeface="Verdana"/>
              </a:rPr>
            </a:br>
            <a:r>
              <a:rPr lang="it-IT" sz="3200" dirty="0">
                <a:latin typeface="Verdana"/>
                <a:cs typeface="Verdana"/>
              </a:rPr>
              <a:t> 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B26B46D-1640-4BAE-A7FA-18730F5F6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74" y="595981"/>
            <a:ext cx="3766440" cy="250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470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004AB1-248C-4341-A550-D8ADAFABC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092" y="1644069"/>
            <a:ext cx="7582260" cy="3019189"/>
          </a:xfrm>
        </p:spPr>
        <p:txBody>
          <a:bodyPr>
            <a:normAutofit fontScale="90000"/>
          </a:bodyPr>
          <a:lstStyle/>
          <a:p>
            <a:pPr>
              <a:lnSpc>
                <a:spcPts val="3400"/>
              </a:lnSpc>
            </a:pPr>
            <a:br>
              <a:rPr lang="it-IT" sz="2000" dirty="0">
                <a:solidFill>
                  <a:srgbClr val="3366FF"/>
                </a:solidFill>
                <a:latin typeface="Verdana"/>
                <a:cs typeface="Verdana"/>
              </a:rPr>
            </a:br>
            <a:br>
              <a:rPr lang="it-IT" sz="2000" dirty="0">
                <a:solidFill>
                  <a:srgbClr val="3366FF"/>
                </a:solidFill>
                <a:latin typeface="Verdana"/>
                <a:cs typeface="Verdana"/>
              </a:rPr>
            </a:br>
            <a:br>
              <a:rPr lang="it-IT" sz="2000" dirty="0">
                <a:solidFill>
                  <a:srgbClr val="3366FF"/>
                </a:solidFill>
                <a:latin typeface="Verdana"/>
                <a:cs typeface="Verdana"/>
              </a:rPr>
            </a:br>
            <a:br>
              <a:rPr lang="it-IT" sz="2000" dirty="0">
                <a:solidFill>
                  <a:srgbClr val="3366FF"/>
                </a:solidFill>
                <a:latin typeface="Verdana"/>
                <a:cs typeface="Verdana"/>
              </a:rPr>
            </a:br>
            <a:r>
              <a:rPr lang="it-IT" sz="2000" b="1" dirty="0">
                <a:latin typeface="Verdana"/>
                <a:cs typeface="Verdana"/>
              </a:rPr>
              <a:t>CLIENTI LEISURE</a:t>
            </a:r>
            <a:r>
              <a:rPr lang="it-IT" sz="2000" dirty="0">
                <a:latin typeface="Verdana"/>
                <a:cs typeface="Verdana"/>
              </a:rPr>
              <a:t> </a:t>
            </a:r>
            <a:br>
              <a:rPr lang="it-IT" sz="2000" dirty="0">
                <a:latin typeface="Verdana"/>
                <a:cs typeface="Verdana"/>
              </a:rPr>
            </a:br>
            <a:r>
              <a:rPr lang="it-IT" sz="2000" dirty="0">
                <a:solidFill>
                  <a:srgbClr val="3366FF"/>
                </a:solidFill>
                <a:latin typeface="Verdana"/>
                <a:cs typeface="Verdana"/>
              </a:rPr>
              <a:t>La clientela </a:t>
            </a:r>
            <a:r>
              <a:rPr lang="it-IT" sz="2000" dirty="0" err="1">
                <a:solidFill>
                  <a:srgbClr val="FF6600"/>
                </a:solidFill>
                <a:latin typeface="Verdana"/>
                <a:cs typeface="Verdana"/>
              </a:rPr>
              <a:t>leisure</a:t>
            </a:r>
            <a:r>
              <a:rPr lang="it-IT" sz="2000" dirty="0">
                <a:solidFill>
                  <a:srgbClr val="3366FF"/>
                </a:solidFill>
                <a:latin typeface="Verdana"/>
                <a:cs typeface="Verdana"/>
              </a:rPr>
              <a:t> è rappresentata dall’insieme dei turisti che viaggiano per </a:t>
            </a:r>
            <a:r>
              <a:rPr lang="it-IT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Verdana"/>
                <a:cs typeface="Verdana"/>
              </a:rPr>
              <a:t>motivi di vacanza e non per necessità</a:t>
            </a:r>
            <a:r>
              <a:rPr lang="it-IT" sz="2000" dirty="0">
                <a:solidFill>
                  <a:srgbClr val="3366FF"/>
                </a:solidFill>
                <a:latin typeface="Verdana"/>
                <a:cs typeface="Verdana"/>
              </a:rPr>
              <a:t>.</a:t>
            </a:r>
            <a:r>
              <a:rPr lang="it-IT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Verdana"/>
                <a:cs typeface="Verdana"/>
              </a:rPr>
              <a:t> </a:t>
            </a:r>
            <a:r>
              <a:rPr lang="it-IT" sz="2000" dirty="0">
                <a:solidFill>
                  <a:srgbClr val="3366FF"/>
                </a:solidFill>
                <a:latin typeface="Verdana"/>
                <a:cs typeface="Verdana"/>
              </a:rPr>
              <a:t>Occorre distinguere, ulteriormente, i clienti </a:t>
            </a:r>
            <a:r>
              <a:rPr lang="it-IT" sz="2000" dirty="0" err="1">
                <a:solidFill>
                  <a:srgbClr val="FF6600"/>
                </a:solidFill>
                <a:latin typeface="Verdana"/>
                <a:cs typeface="Verdana"/>
              </a:rPr>
              <a:t>leisure</a:t>
            </a:r>
            <a:r>
              <a:rPr lang="it-IT" sz="2000" dirty="0">
                <a:solidFill>
                  <a:srgbClr val="FF6600"/>
                </a:solidFill>
                <a:latin typeface="Verdana"/>
                <a:cs typeface="Verdana"/>
              </a:rPr>
              <a:t> </a:t>
            </a:r>
            <a:r>
              <a:rPr lang="it-IT" sz="2000" dirty="0">
                <a:solidFill>
                  <a:srgbClr val="3366FF"/>
                </a:solidFill>
                <a:latin typeface="Verdana"/>
                <a:cs typeface="Verdana"/>
              </a:rPr>
              <a:t>in tre fasce fondamentali: singoli, coppie, famiglie con bambini.</a:t>
            </a:r>
            <a:br>
              <a:rPr lang="it-IT" sz="2000" dirty="0">
                <a:solidFill>
                  <a:srgbClr val="3366FF"/>
                </a:solidFill>
                <a:latin typeface="Verdana"/>
                <a:cs typeface="Verdana"/>
              </a:rPr>
            </a:br>
            <a:endParaRPr lang="it-IT" sz="2000" dirty="0">
              <a:solidFill>
                <a:srgbClr val="3366FF"/>
              </a:solidFill>
              <a:latin typeface="Verdana"/>
              <a:cs typeface="Verdan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312E8FA-8CF2-45FC-8B44-83584D4B8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940" y="283329"/>
            <a:ext cx="2593422" cy="199045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1781D95B-F3CF-4D7F-85E6-3EE4ACC40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651" y="2399405"/>
            <a:ext cx="3025349" cy="205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0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08F92E-F6C7-486E-BC1E-7E2262E156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92664"/>
            <a:ext cx="8475145" cy="3072672"/>
          </a:xfrm>
        </p:spPr>
        <p:txBody>
          <a:bodyPr>
            <a:normAutofit fontScale="90000"/>
          </a:bodyPr>
          <a:lstStyle/>
          <a:p>
            <a:pPr algn="ctr">
              <a:lnSpc>
                <a:spcPts val="4100"/>
              </a:lnSpc>
            </a:pPr>
            <a:r>
              <a:rPr lang="it-IT" sz="2400" dirty="0">
                <a:solidFill>
                  <a:srgbClr val="FF6600"/>
                </a:solidFill>
                <a:latin typeface="Verdana"/>
                <a:cs typeface="Verdana"/>
              </a:rPr>
              <a:t>Tra le principali motivazioni di viaggio </a:t>
            </a:r>
            <a:br>
              <a:rPr lang="it-IT" sz="2400" dirty="0">
                <a:solidFill>
                  <a:srgbClr val="FF6600"/>
                </a:solidFill>
                <a:latin typeface="Verdana"/>
                <a:cs typeface="Verdana"/>
              </a:rPr>
            </a:br>
            <a:r>
              <a:rPr lang="it-IT" sz="2400" dirty="0">
                <a:solidFill>
                  <a:srgbClr val="FF6600"/>
                </a:solidFill>
                <a:latin typeface="Verdana"/>
                <a:cs typeface="Verdana"/>
              </a:rPr>
              <a:t>possiamo trovare:</a:t>
            </a:r>
            <a:br>
              <a:rPr lang="it-IT" sz="2400" dirty="0">
                <a:solidFill>
                  <a:srgbClr val="FF6600"/>
                </a:solidFill>
                <a:latin typeface="Verdana"/>
                <a:cs typeface="Verdana"/>
              </a:rPr>
            </a:br>
            <a:r>
              <a:rPr lang="it-IT" sz="2400" dirty="0">
                <a:solidFill>
                  <a:srgbClr val="3366FF"/>
                </a:solidFill>
                <a:latin typeface="Verdana"/>
                <a:cs typeface="Verdana"/>
              </a:rPr>
              <a:t>cultura, arte e studio</a:t>
            </a:r>
            <a:br>
              <a:rPr lang="it-IT" sz="2400" dirty="0">
                <a:solidFill>
                  <a:srgbClr val="3366FF"/>
                </a:solidFill>
                <a:latin typeface="Verdana"/>
                <a:cs typeface="Verdana"/>
              </a:rPr>
            </a:br>
            <a:r>
              <a:rPr lang="it-IT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cura e benessere</a:t>
            </a:r>
            <a:br>
              <a:rPr lang="it-IT" sz="2400" dirty="0">
                <a:solidFill>
                  <a:schemeClr val="accent4">
                    <a:lumMod val="60000"/>
                    <a:lumOff val="40000"/>
                  </a:schemeClr>
                </a:solidFill>
                <a:latin typeface="Verdana"/>
                <a:cs typeface="Verdana"/>
              </a:rPr>
            </a:br>
            <a:r>
              <a:rPr lang="it-IT" sz="2400" dirty="0">
                <a:solidFill>
                  <a:srgbClr val="FF0000"/>
                </a:solidFill>
                <a:latin typeface="Verdana"/>
                <a:cs typeface="Verdana"/>
              </a:rPr>
              <a:t>enogastronomia</a:t>
            </a:r>
            <a:br>
              <a:rPr lang="it-IT" sz="2400" dirty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lang="it-IT" sz="2400" dirty="0">
                <a:latin typeface="Verdana"/>
                <a:cs typeface="Verdana"/>
              </a:rPr>
              <a:t>religione</a:t>
            </a:r>
            <a:br>
              <a:rPr lang="it-IT" sz="2400" dirty="0">
                <a:latin typeface="Verdana"/>
                <a:cs typeface="Verdana"/>
              </a:rPr>
            </a:br>
            <a:r>
              <a:rPr lang="it-IT" sz="2400" dirty="0">
                <a:solidFill>
                  <a:srgbClr val="0000FF"/>
                </a:solidFill>
                <a:latin typeface="Verdana"/>
                <a:cs typeface="Verdana"/>
              </a:rPr>
              <a:t>riposo e svago</a:t>
            </a:r>
            <a:endParaRPr lang="it-IT" sz="2400" b="1" u="sng" dirty="0">
              <a:solidFill>
                <a:srgbClr val="0000FF"/>
              </a:solidFill>
              <a:latin typeface="Verdana"/>
              <a:cs typeface="Verdana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D900DA2-34F1-4475-AF87-90B97E191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82" y="362881"/>
            <a:ext cx="3249478" cy="162473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293B5B2-75D8-46E0-8552-CB0F809A7D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782" y="2235642"/>
            <a:ext cx="3324451" cy="202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3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70636-DBBB-433E-8FC6-E5E60C4D6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330" y="-846612"/>
            <a:ext cx="7416870" cy="5220251"/>
          </a:xfrm>
        </p:spPr>
        <p:txBody>
          <a:bodyPr/>
          <a:lstStyle/>
          <a:p>
            <a:pPr algn="ctr"/>
            <a:r>
              <a:rPr lang="it-IT" sz="2400" b="1" dirty="0">
                <a:latin typeface="Verdana"/>
                <a:cs typeface="Verdana"/>
              </a:rPr>
              <a:t>CLIENTI BUSINESS</a:t>
            </a:r>
            <a:r>
              <a:rPr lang="it-IT" sz="2400" dirty="0">
                <a:latin typeface="Verdana"/>
                <a:cs typeface="Verdana"/>
              </a:rPr>
              <a:t> </a:t>
            </a:r>
            <a:br>
              <a:rPr lang="it-IT" sz="2400" dirty="0">
                <a:latin typeface="Verdana"/>
                <a:cs typeface="Verdana"/>
              </a:rPr>
            </a:br>
            <a:r>
              <a:rPr lang="it-IT" sz="2400" dirty="0">
                <a:solidFill>
                  <a:srgbClr val="FF0000"/>
                </a:solidFill>
                <a:latin typeface="Verdana"/>
                <a:cs typeface="Verdana"/>
              </a:rPr>
              <a:t>Sono clienti come manager, impiegati, titolari di aziende, professionisti che si spostano per motivi legati alla loro attività lavorativa o professionale.</a:t>
            </a:r>
            <a:br>
              <a:rPr lang="it-IT" sz="2400" dirty="0">
                <a:solidFill>
                  <a:srgbClr val="FF0000"/>
                </a:solidFill>
                <a:latin typeface="Verdana"/>
                <a:cs typeface="Verdana"/>
              </a:rPr>
            </a:br>
            <a:r>
              <a:rPr lang="it-IT" sz="2400" dirty="0">
                <a:latin typeface="Verdana"/>
                <a:cs typeface="Verdana"/>
              </a:rPr>
              <a:t>Partecipano ad appuntamenti di lavoro, incontri, convegni, corsi di aggiornamento. </a:t>
            </a:r>
            <a:br>
              <a:rPr lang="it-IT" sz="2400" dirty="0">
                <a:latin typeface="Verdana"/>
                <a:cs typeface="Verdana"/>
              </a:rPr>
            </a:br>
            <a:r>
              <a:rPr lang="it-IT" sz="2400" dirty="0">
                <a:solidFill>
                  <a:srgbClr val="00B0F0"/>
                </a:solidFill>
                <a:latin typeface="Verdana"/>
                <a:cs typeface="Verdana"/>
              </a:rPr>
              <a:t>Soggiornano per pochi giorni in albergo e richiedono servizi specifici.</a:t>
            </a:r>
            <a:endParaRPr lang="it-IT" sz="2400" b="1" dirty="0">
              <a:solidFill>
                <a:srgbClr val="00B0F0"/>
              </a:solidFill>
              <a:latin typeface="Verdana"/>
              <a:cs typeface="Verdana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11D397B-C0F1-4DA6-A277-E1F6A16E3B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84" y="2083777"/>
            <a:ext cx="3962297" cy="189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1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9608080-F857-4D59-BC41-A95110EC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836" y="1290309"/>
            <a:ext cx="11737731" cy="5122366"/>
          </a:xfrm>
        </p:spPr>
        <p:txBody>
          <a:bodyPr>
            <a:normAutofit fontScale="90000"/>
          </a:bodyPr>
          <a:lstStyle/>
          <a:p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PRESENTO LA MIA CITTA’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CASTELLAMMARE DI STABIA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NATALE NAPOLETANO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San Gregorio armeno – la certosa di san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  Martino</a:t>
            </a:r>
            <a:br>
              <a:rPr lang="it-IT" sz="22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WEEKEND ARCHEOLOGICO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OPLONTIS-BOSCOREALE-ERCOLANO;  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     POMPEI-STABIAE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STERMINATOR VESEVO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VILLA DELLE GINESTRE - PARCO DEL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  VESUVIO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CASTELLI DI NAPOLI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Castel Nuovo – Castel dell’Ovo – Castel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Sant’Elmo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it-IT" sz="2400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4CE15151-F8D2-48B6-AA9A-8404BA89F7DD}"/>
              </a:ext>
            </a:extLst>
          </p:cNvPr>
          <p:cNvSpPr txBox="1">
            <a:spLocks/>
          </p:cNvSpPr>
          <p:nvPr/>
        </p:nvSpPr>
        <p:spPr>
          <a:xfrm>
            <a:off x="4281857" y="351692"/>
            <a:ext cx="4023944" cy="762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FF0000"/>
                </a:solidFill>
              </a:rPr>
              <a:t>ITINERARI</a:t>
            </a:r>
          </a:p>
        </p:txBody>
      </p:sp>
    </p:spTree>
    <p:extLst>
      <p:ext uri="{BB962C8B-B14F-4D97-AF65-F5344CB8AC3E}">
        <p14:creationId xmlns:p14="http://schemas.microsoft.com/office/powerpoint/2010/main" val="1088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9608080-F857-4D59-BC41-A95110EC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34" y="1113694"/>
            <a:ext cx="11737731" cy="5122366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MIGLIO D’ORO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Reggia di Portici e Cappella reale – villa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Campolieto – Villa Ruggiero – Parco di villa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Favorita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7)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 GIORNO IN COSTIERA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VICO EQUENSE-SORRENTO</a:t>
            </a:r>
            <a:br>
              <a:rPr lang="it-IT" sz="24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 GIORNO A NAPOLI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Reggia di Capodimonte – Palazzo Reale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 – Teatro san Carlo e Galleria Umberto</a:t>
            </a:r>
            <a:br>
              <a:rPr lang="it-IT" sz="2400" dirty="0"/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9)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CAMPI FLEGREI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Anfiteatro di Pozzuoli e Macellum – Museo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dei Campi Flegrei e Terme di Baia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10)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COSTIERA AMALFITANA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Vietri e la ceramica – Amalfi – 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   Positano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endParaRPr lang="it-IT" sz="2400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4CE15151-F8D2-48B6-AA9A-8404BA89F7DD}"/>
              </a:ext>
            </a:extLst>
          </p:cNvPr>
          <p:cNvSpPr txBox="1">
            <a:spLocks/>
          </p:cNvSpPr>
          <p:nvPr/>
        </p:nvSpPr>
        <p:spPr>
          <a:xfrm>
            <a:off x="4281857" y="351692"/>
            <a:ext cx="4023944" cy="762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FF0000"/>
                </a:solidFill>
              </a:rPr>
              <a:t>ITINERARI</a:t>
            </a:r>
          </a:p>
        </p:txBody>
      </p:sp>
    </p:spTree>
    <p:extLst>
      <p:ext uri="{BB962C8B-B14F-4D97-AF65-F5344CB8AC3E}">
        <p14:creationId xmlns:p14="http://schemas.microsoft.com/office/powerpoint/2010/main" val="97960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9608080-F857-4D59-BC41-A95110EC7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134" y="1113694"/>
            <a:ext cx="11737731" cy="5122366"/>
          </a:xfrm>
        </p:spPr>
        <p:txBody>
          <a:bodyPr>
            <a:normAutofit/>
          </a:bodyPr>
          <a:lstStyle/>
          <a:p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11)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SALERNO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Castello di Arechi – centro storico e giardini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della Minerva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12)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MAGNA GRECIA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Paestum e il museo archeologico</a:t>
            </a:r>
            <a:br>
              <a:rPr lang="it-IT" sz="2400" b="1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13)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PADULA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Certosa di san Lorenzo e grotte di Castelcivita</a:t>
            </a:r>
            <a:br>
              <a:rPr lang="it-IT" sz="2400" dirty="0"/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14)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BORBONI OLTRE NAPOLI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Reggia di Caserta – Caserta vecchia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      – San Leucio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15) </a:t>
            </a:r>
            <a:r>
              <a:rPr lang="it-IT" sz="2400" u="sng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LA CITTA’ DELLE STREGHE</a:t>
            </a: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: Centro storico di Benevento  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       (Chiesa di santa Sofia – Teatro</a:t>
            </a:r>
            <a:b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</a:br>
            <a:r>
              <a:rPr lang="it-IT" sz="2400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                               greco – Arco di Traiano)</a:t>
            </a:r>
            <a:br>
              <a:rPr lang="it-IT" sz="2400" dirty="0"/>
            </a:br>
            <a:endParaRPr lang="it-IT" sz="2400" dirty="0">
              <a:solidFill>
                <a:srgbClr val="FFFF0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itolo 4">
            <a:extLst>
              <a:ext uri="{FF2B5EF4-FFF2-40B4-BE49-F238E27FC236}">
                <a16:creationId xmlns:a16="http://schemas.microsoft.com/office/drawing/2014/main" id="{4CE15151-F8D2-48B6-AA9A-8404BA89F7DD}"/>
              </a:ext>
            </a:extLst>
          </p:cNvPr>
          <p:cNvSpPr txBox="1">
            <a:spLocks/>
          </p:cNvSpPr>
          <p:nvPr/>
        </p:nvSpPr>
        <p:spPr>
          <a:xfrm>
            <a:off x="4281857" y="351692"/>
            <a:ext cx="4023944" cy="7620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400" dirty="0">
                <a:solidFill>
                  <a:srgbClr val="FF0000"/>
                </a:solidFill>
              </a:rPr>
              <a:t>ITINERARI</a:t>
            </a:r>
          </a:p>
        </p:txBody>
      </p:sp>
    </p:spTree>
    <p:extLst>
      <p:ext uri="{BB962C8B-B14F-4D97-AF65-F5344CB8AC3E}">
        <p14:creationId xmlns:p14="http://schemas.microsoft.com/office/powerpoint/2010/main" val="34801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487007" y="1803405"/>
            <a:ext cx="3217985" cy="162559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LIVE-IN </a:t>
            </a:r>
            <a:br>
              <a:rPr lang="it-IT" dirty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895600" y="3248868"/>
            <a:ext cx="6629400" cy="725256"/>
          </a:xfrm>
        </p:spPr>
        <p:txBody>
          <a:bodyPr>
            <a:normAutofit/>
          </a:bodyPr>
          <a:lstStyle/>
          <a:p>
            <a:pPr algn="ctr"/>
            <a:r>
              <a:rPr lang="it-IT" sz="3500" dirty="0">
                <a:solidFill>
                  <a:srgbClr val="FF0000"/>
                </a:solidFill>
                <a:latin typeface="Verdana"/>
                <a:cs typeface="Verdana"/>
              </a:rPr>
              <a:t>Il soggiorno del cliente</a:t>
            </a:r>
          </a:p>
          <a:p>
            <a:pPr algn="ctr"/>
            <a:endParaRPr lang="it-IT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3326808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5D242CE5-E9D5-4EE1-BE56-8A99AF27C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9292" y="1404487"/>
            <a:ext cx="9144001" cy="512188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I SERVIZI DI ASSISTENZA </a:t>
            </a:r>
            <a:br>
              <a:rPr lang="it-IT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cs typeface="Verdana"/>
              </a:rPr>
            </a:br>
            <a:r>
              <a:rPr lang="it-IT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Verdana"/>
                <a:cs typeface="Verdana"/>
              </a:rPr>
              <a:t>AL CLIENTE </a:t>
            </a:r>
          </a:p>
        </p:txBody>
      </p:sp>
      <p:pic>
        <p:nvPicPr>
          <p:cNvPr id="6" name="Immagine 5" descr="25832958_xl.jpg">
            <a:extLst>
              <a:ext uri="{FF2B5EF4-FFF2-40B4-BE49-F238E27FC236}">
                <a16:creationId xmlns:a16="http://schemas.microsoft.com/office/drawing/2014/main" id="{6BC5C7A3-00EC-4CB9-9E2D-9029510ED4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35" y="1357235"/>
            <a:ext cx="2865673" cy="1910449"/>
          </a:xfrm>
          <a:prstGeom prst="rect">
            <a:avLst/>
          </a:prstGeom>
        </p:spPr>
      </p:pic>
      <p:pic>
        <p:nvPicPr>
          <p:cNvPr id="7" name="Immagine 6" descr="turista-di-parigi.jpg">
            <a:extLst>
              <a:ext uri="{FF2B5EF4-FFF2-40B4-BE49-F238E27FC236}">
                <a16:creationId xmlns:a16="http://schemas.microsoft.com/office/drawing/2014/main" id="{656F51C6-446E-45F4-A02C-8E1F07DCC4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091" y="3429000"/>
            <a:ext cx="2774360" cy="1851886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96A55C75-EE84-4CC7-A5A4-ABE84CDAC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853" y="2312459"/>
            <a:ext cx="6426200" cy="1910450"/>
          </a:xfrm>
        </p:spPr>
        <p:txBody>
          <a:bodyPr>
            <a:normAutofit/>
          </a:bodyPr>
          <a:lstStyle/>
          <a:p>
            <a:pPr algn="just"/>
            <a:r>
              <a:rPr lang="it-IT" sz="2000" dirty="0">
                <a:solidFill>
                  <a:srgbClr val="00B0F0"/>
                </a:solidFill>
                <a:latin typeface="Verdana"/>
                <a:cs typeface="Verdana"/>
              </a:rPr>
              <a:t>Occorre sempre “curare” il rapporto con l’ospite in modo da rendere il soggiorno il più piacevole possibile. Durante il soggiorno l’ospite richiederà al front office diversi servizi di assistenza. È importante in questa fase mostrare la massima disponibilità ed abilità nell’assistere il cliente. </a:t>
            </a:r>
          </a:p>
          <a:p>
            <a:pPr algn="l"/>
            <a:endParaRPr lang="it-IT" sz="2000" dirty="0">
              <a:solidFill>
                <a:schemeClr val="tx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248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78DECD3F-2A48-44DA-91E4-1940E387433A}"/>
              </a:ext>
            </a:extLst>
          </p:cNvPr>
          <p:cNvSpPr txBox="1">
            <a:spLocks/>
          </p:cNvSpPr>
          <p:nvPr/>
        </p:nvSpPr>
        <p:spPr>
          <a:xfrm>
            <a:off x="3590427" y="198574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>
                <a:solidFill>
                  <a:schemeClr val="accent3"/>
                </a:solidFill>
                <a:latin typeface="Verdana"/>
                <a:cs typeface="Verdana"/>
              </a:rPr>
              <a:t>INFORMAZIONI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CE77C17-844C-4515-AEEA-C64D738041ED}"/>
              </a:ext>
            </a:extLst>
          </p:cNvPr>
          <p:cNvSpPr/>
          <p:nvPr/>
        </p:nvSpPr>
        <p:spPr>
          <a:xfrm>
            <a:off x="533401" y="819350"/>
            <a:ext cx="113860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dirty="0">
                <a:solidFill>
                  <a:srgbClr val="FFFF00"/>
                </a:solidFill>
              </a:rPr>
              <a:t>L’operatore al F.O. dovrà con personalità, simpatia e professionalità conquistare la fiducia, instaurando un clima sereno e piacevole e cercando di comprendere le diverse esigenze della clientela. </a:t>
            </a:r>
          </a:p>
          <a:p>
            <a:pPr algn="just"/>
            <a:r>
              <a:rPr lang="it-IT" dirty="0">
                <a:solidFill>
                  <a:srgbClr val="FFFF00"/>
                </a:solidFill>
              </a:rPr>
              <a:t>Solitamente il cliente può richiedere informazioni, chiarimenti ed indicazioni, circa i servizi offerti dall’albergo, le modalità per raggiungere una località, il centro della città, o altro luogo, i mezzi di comunicazione e orari (treni, navi, aerei, ecc.), le possibilità ricreative esterne (sport, spettacoli, ecc.), gli orari degli spettacoli di cinema, teatro o altri eventi, la possibilità di visitare le attrazioni naturali, artistiche, culturale, storiche e religiose della località anche con visite guidate e/o escursioni, suggerimenti per fare shopping in centri commerciali e negozi, gli orari di apertura di farmacie, guardia medica, meccanico, agenzia di viaggio, ecc.</a:t>
            </a:r>
          </a:p>
          <a:p>
            <a:pPr algn="just"/>
            <a:r>
              <a:rPr lang="it-IT" dirty="0">
                <a:solidFill>
                  <a:srgbClr val="FFFF00"/>
                </a:solidFill>
              </a:rPr>
              <a:t>L’operatore al front office deve, quindi, essere preparato ed informato per rispondere a tutte queste esigenze, fornendo materiale informativo di vario genere: depliant e brochure, cartine della città, stradali ed autostradali, elenchi del telefono, orari ferroviari, aeroportuali e marittimi, guide, annuari, ecc. </a:t>
            </a:r>
          </a:p>
          <a:p>
            <a:pPr algn="just"/>
            <a:r>
              <a:rPr lang="it-IT" dirty="0">
                <a:solidFill>
                  <a:srgbClr val="FFFF00"/>
                </a:solidFill>
              </a:rPr>
              <a:t>Grazie all’uso di internet, si può, sicuramente, attingere ad un gran numero di informazioni che possono essere stampate e rese fruibili per l’ospite.</a:t>
            </a:r>
          </a:p>
        </p:txBody>
      </p:sp>
    </p:spTree>
    <p:extLst>
      <p:ext uri="{BB962C8B-B14F-4D97-AF65-F5344CB8AC3E}">
        <p14:creationId xmlns:p14="http://schemas.microsoft.com/office/powerpoint/2010/main" val="3644741487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ADD399AE-417C-43B1-86D0-F2FC109B4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896" y="236981"/>
            <a:ext cx="10533888" cy="4342427"/>
          </a:xfrm>
        </p:spPr>
        <p:txBody>
          <a:bodyPr>
            <a:scene3d>
              <a:camera prst="obliqueTopRight"/>
              <a:lightRig rig="threePt" dir="t"/>
            </a:scene3d>
            <a:sp3d/>
          </a:bodyPr>
          <a:lstStyle/>
          <a:p>
            <a:pPr algn="ctr"/>
            <a:r>
              <a:rPr lang="it-IT" sz="3200" dirty="0">
                <a:solidFill>
                  <a:srgbClr val="00B050"/>
                </a:solidFill>
                <a:latin typeface="Verdana"/>
                <a:cs typeface="Verdana"/>
              </a:rPr>
              <a:t>I clienti di una struttura ricettiva non sono tutti uguali. Occorre tener presente che gli ospiti sono, in realtà, </a:t>
            </a:r>
            <a:r>
              <a:rPr lang="it-IT" sz="3200" u="sng" dirty="0">
                <a:solidFill>
                  <a:schemeClr val="accent3"/>
                </a:solidFill>
                <a:latin typeface="Verdana"/>
                <a:cs typeface="Verdana"/>
              </a:rPr>
              <a:t>una moltitudine con bisogni differenziati</a:t>
            </a:r>
            <a:r>
              <a:rPr lang="it-IT" sz="3200" dirty="0">
                <a:solidFill>
                  <a:srgbClr val="00B050"/>
                </a:solidFill>
                <a:latin typeface="Verdana"/>
                <a:cs typeface="Verdana"/>
              </a:rPr>
              <a:t>: diversi per età, gusti, provenienza geografica, capacità di spesa. </a:t>
            </a:r>
            <a:endParaRPr lang="it-IT" sz="2400" b="1" u="sng" dirty="0">
              <a:solidFill>
                <a:srgbClr val="00B050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681566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E689BB2C-9A11-4946-A944-ACA2F966771D}"/>
              </a:ext>
            </a:extLst>
          </p:cNvPr>
          <p:cNvSpPr/>
          <p:nvPr/>
        </p:nvSpPr>
        <p:spPr>
          <a:xfrm>
            <a:off x="-5991" y="1331966"/>
            <a:ext cx="12203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</a:rPr>
              <a:t>COME CLASSIFICARE LA CLIENTELA?</a:t>
            </a:r>
            <a:endParaRPr lang="it-IT" sz="5400" b="0" cap="none" spc="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C045504-6B71-4DDF-B607-B5FC7C0BDB94}"/>
              </a:ext>
            </a:extLst>
          </p:cNvPr>
          <p:cNvSpPr/>
          <p:nvPr/>
        </p:nvSpPr>
        <p:spPr>
          <a:xfrm>
            <a:off x="4573788" y="2441194"/>
            <a:ext cx="30444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SECONDO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DAFE9C7-F471-41C0-A69D-6274FCA08A1A}"/>
              </a:ext>
            </a:extLst>
          </p:cNvPr>
          <p:cNvSpPr/>
          <p:nvPr/>
        </p:nvSpPr>
        <p:spPr>
          <a:xfrm>
            <a:off x="0" y="3659134"/>
            <a:ext cx="12191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400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LA MOTIVAZIONE        </a:t>
            </a:r>
            <a:r>
              <a:rPr lang="it-IT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IL NUMERO DEI CLIENTI</a:t>
            </a:r>
            <a:endParaRPr lang="it-IT" sz="4400" b="0" cap="none" spc="0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0AE4BC8E-FD72-48C3-A668-B836EFFD4FC7}"/>
              </a:ext>
            </a:extLst>
          </p:cNvPr>
          <p:cNvCxnSpPr/>
          <p:nvPr/>
        </p:nvCxnSpPr>
        <p:spPr>
          <a:xfrm flipH="1">
            <a:off x="2198077" y="3332285"/>
            <a:ext cx="3358661" cy="326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2E5BF1B2-BCAB-46EF-A29E-0C117C84C244}"/>
              </a:ext>
            </a:extLst>
          </p:cNvPr>
          <p:cNvCxnSpPr>
            <a:cxnSpLocks/>
          </p:cNvCxnSpPr>
          <p:nvPr/>
        </p:nvCxnSpPr>
        <p:spPr>
          <a:xfrm>
            <a:off x="6515100" y="3346240"/>
            <a:ext cx="2919046" cy="30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712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cia di vapore">
  <a:themeElements>
    <a:clrScheme name="Scia di vapor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Scia di vapor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cia di vapor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Scia di vapore</Template>
  <TotalTime>157</TotalTime>
  <Words>799</Words>
  <Application>Microsoft Office PowerPoint</Application>
  <PresentationFormat>Widescreen</PresentationFormat>
  <Paragraphs>27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Century Gothic</vt:lpstr>
      <vt:lpstr>Incised901 NdIt BT</vt:lpstr>
      <vt:lpstr>MV Boli</vt:lpstr>
      <vt:lpstr>Verdana</vt:lpstr>
      <vt:lpstr>Scia di vapore</vt:lpstr>
      <vt:lpstr>CAMPANIA FELIX</vt:lpstr>
      <vt:lpstr>1) PRESENTO LA MIA CITTA’: CASTELLAMMARE DI STABIA   2) NATALE NAPOLETANO: San Gregorio armeno – la certosa di san                              Martino  3) WEEKEND ARCHEOLOGICO: OPLONTIS-BOSCOREALE-ERCOLANO;                                   POMPEI-STABIAE  4) STERMINATOR VESEVO: VILLA DELLE GINESTRE - PARCO DEL                              VESUVIO  5) CASTELLI DI NAPOLI: Castel Nuovo – Castel dell’Ovo – Castel                            Sant’Elmo </vt:lpstr>
      <vt:lpstr>6) MIGLIO D’ORO: Reggia di Portici e Cappella reale – villa                     Campolieto – Villa Ruggiero – Parco di villa                     Favorita  7) UN GIORNO IN COSTIERA: VICO EQUENSE-SORRENTO  8) UN GIORNO A NAPOLI: Reggia di Capodimonte – Palazzo Reale                             – Teatro san Carlo e Galleria Umberto  9) CAMPI FLEGREI: Anfiteatro di Pozzuoli e Macellum – Museo                      dei Campi Flegrei e Terme di Baia  10) COSTIERA AMALFITANA: Vietri e la ceramica – Amalfi –                                Positano </vt:lpstr>
      <vt:lpstr>11) SALERNO: Castello di Arechi – centro storico e giardini                della Minerva  12) MAGNA GRECIA: Paestum e il museo archeologico  13) PADULA: Certosa di san Lorenzo e grotte di Castelcivita  14) I BORBONI OLTRE NAPOLI: Reggia di Caserta – Caserta vecchia                                  – San Leucio  15) LA CITTA’ DELLE STREGHE: Centro storico di Benevento                                     (Chiesa di santa Sofia – Teatro                                   greco – Arco di Traiano) </vt:lpstr>
      <vt:lpstr>LIVE-IN  </vt:lpstr>
      <vt:lpstr>I SERVIZI DI ASSISTENZA  AL CLIENTE </vt:lpstr>
      <vt:lpstr>Presentazione standard di PowerPoint</vt:lpstr>
      <vt:lpstr>I clienti di una struttura ricettiva non sono tutti uguali. Occorre tener presente che gli ospiti sono, in realtà, una moltitudine con bisogni differenziati: diversi per età, gusti, provenienza geografica, capacità di spesa. </vt:lpstr>
      <vt:lpstr>Presentazione standard di PowerPoint</vt:lpstr>
      <vt:lpstr>In base alla motivazione possiamo avere: - clienti LEISURE - clienti BUSINESS</vt:lpstr>
      <vt:lpstr>Considerando il numero degli ospiti possiamo avere:  - clienti INDIVIDUALI  - GRUPPI  </vt:lpstr>
      <vt:lpstr>    CLIENTI LEISURE  La clientela leisure è rappresentata dall’insieme dei turisti che viaggiano per motivi di vacanza e non per necessità. Occorre distinguere, ulteriormente, i clienti leisure in tre fasce fondamentali: singoli, coppie, famiglie con bambini. </vt:lpstr>
      <vt:lpstr>Tra le principali motivazioni di viaggio  possiamo trovare: cultura, arte e studio cura e benessere enogastronomia religione riposo e svago</vt:lpstr>
      <vt:lpstr>CLIENTI BUSINESS  Sono clienti come manager, impiegati, titolari di aziende, professionisti che si spostano per motivi legati alla loro attività lavorativa o professionale. Partecipano ad appuntamenti di lavoro, incontri, convegni, corsi di aggiornamento.  Soggiornano per pochi giorni in albergo e richiedono servizi specifici.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LIVE-IN  </dc:title>
  <dc:creator>Cristiano Miloso</dc:creator>
  <cp:lastModifiedBy>EMANUELA MILOSO</cp:lastModifiedBy>
  <cp:revision>27</cp:revision>
  <dcterms:created xsi:type="dcterms:W3CDTF">2019-01-13T21:05:51Z</dcterms:created>
  <dcterms:modified xsi:type="dcterms:W3CDTF">2021-01-03T17:30:55Z</dcterms:modified>
</cp:coreProperties>
</file>