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7" r:id="rId2"/>
    <p:sldId id="268" r:id="rId3"/>
    <p:sldId id="257" r:id="rId4"/>
    <p:sldId id="272" r:id="rId5"/>
    <p:sldId id="273" r:id="rId6"/>
    <p:sldId id="274" r:id="rId7"/>
    <p:sldId id="275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65" autoAdjust="0"/>
    <p:restoredTop sz="94660"/>
  </p:normalViewPr>
  <p:slideViewPr>
    <p:cSldViewPr snapToGrid="0">
      <p:cViewPr>
        <p:scale>
          <a:sx n="102" d="100"/>
          <a:sy n="102" d="100"/>
        </p:scale>
        <p:origin x="-398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75E7FA-0A2F-4EBB-8F05-4E712B364469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1AE6B9-77B8-4520-8291-B4715D9D4BB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9608080-F857-4D59-BC41-A95110EC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34" y="2241914"/>
            <a:ext cx="11737731" cy="1140277"/>
          </a:xfrm>
        </p:spPr>
        <p:txBody>
          <a:bodyPr>
            <a:noAutofit/>
          </a:bodyPr>
          <a:lstStyle/>
          <a:p>
            <a:pPr algn="ctr"/>
            <a:r>
              <a:rPr lang="it-IT" sz="7200" dirty="0">
                <a:solidFill>
                  <a:srgbClr val="FFFF00"/>
                </a:solidFill>
                <a:latin typeface="Harlow Solid Italic" pitchFamily="82" charset="0"/>
              </a:rPr>
              <a:t>L’arte in cucina</a:t>
            </a:r>
          </a:p>
        </p:txBody>
      </p:sp>
      <p:sp>
        <p:nvSpPr>
          <p:cNvPr id="6" name="Titolo 4">
            <a:extLst>
              <a:ext uri="{FF2B5EF4-FFF2-40B4-BE49-F238E27FC236}">
                <a16:creationId xmlns:a16="http://schemas.microsoft.com/office/drawing/2014/main" id="{4CE15151-F8D2-48B6-AA9A-8404BA89F7DD}"/>
              </a:ext>
            </a:extLst>
          </p:cNvPr>
          <p:cNvSpPr txBox="1">
            <a:spLocks/>
          </p:cNvSpPr>
          <p:nvPr/>
        </p:nvSpPr>
        <p:spPr>
          <a:xfrm>
            <a:off x="1040424" y="644768"/>
            <a:ext cx="10336823" cy="1140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progetto</a:t>
            </a:r>
          </a:p>
        </p:txBody>
      </p:sp>
      <p:sp>
        <p:nvSpPr>
          <p:cNvPr id="4" name="Titolo 4">
            <a:extLst>
              <a:ext uri="{FF2B5EF4-FFF2-40B4-BE49-F238E27FC236}">
                <a16:creationId xmlns:a16="http://schemas.microsoft.com/office/drawing/2014/main" id="{465939BA-6EE5-40E3-A275-9A655DEDC64F}"/>
              </a:ext>
            </a:extLst>
          </p:cNvPr>
          <p:cNvSpPr txBox="1">
            <a:spLocks/>
          </p:cNvSpPr>
          <p:nvPr/>
        </p:nvSpPr>
        <p:spPr>
          <a:xfrm>
            <a:off x="1773851" y="3605056"/>
            <a:ext cx="8541725" cy="19694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  <a:t> </a:t>
            </a:r>
            <a:r>
              <a:rPr lang="it-IT" b="1" dirty="0">
                <a:solidFill>
                  <a:schemeClr val="bg1"/>
                </a:solidFill>
                <a:latin typeface="Rockwell Extra Bold" pitchFamily="18" charset="0"/>
              </a:rPr>
              <a:t>di C. </a:t>
            </a:r>
            <a:r>
              <a:rPr lang="it-IT" b="1" dirty="0" err="1">
                <a:solidFill>
                  <a:schemeClr val="bg1"/>
                </a:solidFill>
                <a:latin typeface="Rockwell Extra Bold" pitchFamily="18" charset="0"/>
              </a:rPr>
              <a:t>Suarato</a:t>
            </a: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endParaRPr lang="it-IT" sz="2400" dirty="0">
              <a:solidFill>
                <a:srgbClr val="FFFF00"/>
              </a:solidFill>
              <a:latin typeface="Incised901 NdIt BT" panose="020B0A070405030A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06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9608080-F857-4D59-BC41-A95110EC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9329" y="1975104"/>
            <a:ext cx="8541725" cy="3218555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Incised901 NdIt BT" panose="020B0A070405030A0204" pitchFamily="34" charset="0"/>
              </a:rPr>
              <a:t>Ricetta ispirata al dipinto</a:t>
            </a:r>
            <a:br>
              <a:rPr lang="it-IT" dirty="0">
                <a:solidFill>
                  <a:srgbClr val="0070C0"/>
                </a:solidFill>
                <a:latin typeface="Incised901 NdIt BT" panose="020B0A070405030A0204" pitchFamily="34" charset="0"/>
              </a:rPr>
            </a:br>
            <a:r>
              <a:rPr lang="it-IT" dirty="0">
                <a:solidFill>
                  <a:srgbClr val="0070C0"/>
                </a:solidFill>
                <a:latin typeface="Incised901 NdIt BT" panose="020B0A070405030A0204" pitchFamily="34" charset="0"/>
              </a:rPr>
              <a:t>«Nozze contadine» </a:t>
            </a: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br>
              <a:rPr lang="it-IT" sz="2400" dirty="0">
                <a:solidFill>
                  <a:srgbClr val="FFFF00"/>
                </a:solidFill>
                <a:latin typeface="Incised901 NdIt BT" panose="020B0A070405030A0204" pitchFamily="34" charset="0"/>
              </a:rPr>
            </a:br>
            <a:endParaRPr lang="it-IT" sz="2400" dirty="0">
              <a:solidFill>
                <a:srgbClr val="FFFF00"/>
              </a:solidFill>
              <a:latin typeface="Incised901 NdIt BT" panose="020B0A070405030A0204" pitchFamily="34" charset="0"/>
            </a:endParaRPr>
          </a:p>
        </p:txBody>
      </p:sp>
      <p:sp>
        <p:nvSpPr>
          <p:cNvPr id="6" name="Titolo 4">
            <a:extLst>
              <a:ext uri="{FF2B5EF4-FFF2-40B4-BE49-F238E27FC236}">
                <a16:creationId xmlns:a16="http://schemas.microsoft.com/office/drawing/2014/main" id="{4CE15151-F8D2-48B6-AA9A-8404BA89F7DD}"/>
              </a:ext>
            </a:extLst>
          </p:cNvPr>
          <p:cNvSpPr txBox="1">
            <a:spLocks/>
          </p:cNvSpPr>
          <p:nvPr/>
        </p:nvSpPr>
        <p:spPr>
          <a:xfrm>
            <a:off x="4135319" y="644769"/>
            <a:ext cx="4023944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PIATTO </a:t>
            </a:r>
            <a:r>
              <a:rPr lang="it-IT" sz="66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C4D4CF-F383-40D7-AF04-CD4A7A0DA305}"/>
              </a:ext>
            </a:extLst>
          </p:cNvPr>
          <p:cNvSpPr txBox="1">
            <a:spLocks/>
          </p:cNvSpPr>
          <p:nvPr/>
        </p:nvSpPr>
        <p:spPr>
          <a:xfrm>
            <a:off x="3180920" y="236079"/>
            <a:ext cx="6335485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>
                <a:latin typeface="Aharoni" pitchFamily="2" charset="-79"/>
                <a:cs typeface="Aharoni" pitchFamily="2" charset="-79"/>
              </a:rPr>
              <a:t>Informazioni generali</a:t>
            </a:r>
            <a:endParaRPr lang="it-IT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2C115708-1C80-4245-827F-8846D5F9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1100" y="1057005"/>
            <a:ext cx="3562015" cy="4743990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FF00"/>
                </a:solidFill>
                <a:latin typeface="Verdana"/>
                <a:cs typeface="Verdana"/>
              </a:rPr>
              <a:t>- E’ un dipinto realizzato in olio su tavola dal pittore olandese Pieter </a:t>
            </a:r>
            <a:r>
              <a:rPr lang="it-IT" b="1" dirty="0" err="1">
                <a:solidFill>
                  <a:srgbClr val="FFFF00"/>
                </a:solidFill>
                <a:latin typeface="Verdana"/>
                <a:cs typeface="Verdana"/>
              </a:rPr>
              <a:t>Bruegel</a:t>
            </a:r>
            <a:r>
              <a:rPr lang="it-IT" b="1" dirty="0">
                <a:solidFill>
                  <a:srgbClr val="FFFF00"/>
                </a:solidFill>
                <a:latin typeface="Verdana"/>
                <a:cs typeface="Verdana"/>
              </a:rPr>
              <a:t> il Vecchio nel 1568</a:t>
            </a:r>
          </a:p>
          <a:p>
            <a:r>
              <a:rPr lang="it-IT" b="1" dirty="0">
                <a:solidFill>
                  <a:srgbClr val="FFFF00"/>
                </a:solidFill>
                <a:latin typeface="Verdana"/>
                <a:cs typeface="Verdana"/>
              </a:rPr>
              <a:t>- Misura 114 cm x 164 cm</a:t>
            </a:r>
          </a:p>
          <a:p>
            <a:r>
              <a:rPr lang="it-IT" b="1" dirty="0">
                <a:solidFill>
                  <a:srgbClr val="FFFF00"/>
                </a:solidFill>
                <a:latin typeface="Verdana"/>
                <a:cs typeface="Verdana"/>
              </a:rPr>
              <a:t>- </a:t>
            </a:r>
            <a:r>
              <a:rPr lang="it-IT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L’opera risulta venduta nel 1594 all’arciduca Ernesto d’Austria per la somma di 160 fiorini.</a:t>
            </a:r>
          </a:p>
          <a:p>
            <a:r>
              <a:rPr lang="it-IT" b="1" dirty="0">
                <a:solidFill>
                  <a:srgbClr val="FFFF00"/>
                </a:solidFill>
                <a:latin typeface="Verdana"/>
                <a:cs typeface="Verdana"/>
              </a:rPr>
              <a:t>- Si trova a Vienna, nel Museo di storia dell’arte</a:t>
            </a:r>
            <a:endParaRPr lang="it-IT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3074" name="Picture 2" descr="Pieter Bruegel: Banchetto nuziale">
            <a:extLst>
              <a:ext uri="{FF2B5EF4-FFF2-40B4-BE49-F238E27FC236}">
                <a16:creationId xmlns:a16="http://schemas.microsoft.com/office/drawing/2014/main" id="{BDCEBCE4-B515-4457-A96B-3341B120E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6" y="1130618"/>
            <a:ext cx="72390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2680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C4D4CF-F383-40D7-AF04-CD4A7A0DA305}"/>
              </a:ext>
            </a:extLst>
          </p:cNvPr>
          <p:cNvSpPr txBox="1">
            <a:spLocks/>
          </p:cNvSpPr>
          <p:nvPr/>
        </p:nvSpPr>
        <p:spPr>
          <a:xfrm>
            <a:off x="3180920" y="236079"/>
            <a:ext cx="6335485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 err="1">
                <a:latin typeface="Aharoni" pitchFamily="2" charset="-79"/>
                <a:cs typeface="Aharoni" pitchFamily="2" charset="-79"/>
              </a:rPr>
              <a:t>DESCRiZIONE</a:t>
            </a:r>
            <a:r>
              <a:rPr lang="it-IT" sz="4400" u="sng" dirty="0">
                <a:latin typeface="Aharoni" pitchFamily="2" charset="-79"/>
                <a:cs typeface="Aharoni" pitchFamily="2" charset="-79"/>
              </a:rPr>
              <a:t> DEL SOGGETTO</a:t>
            </a:r>
            <a:endParaRPr lang="it-IT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2C115708-1C80-4245-827F-8846D5F9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1684" y="1208393"/>
            <a:ext cx="3562015" cy="4972951"/>
          </a:xfrm>
        </p:spPr>
        <p:txBody>
          <a:bodyPr>
            <a:normAutofit/>
          </a:bodyPr>
          <a:lstStyle/>
          <a:p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dipinto raffigura una scena di vita quotidiana, tipo di opera che diventa molto di moda a partire dalla fine del Cinquecento, quando a commissionare i quadri non sono più solo gli ordini religiosi ma anche gli esponenti della borghesia, come i mercanti.</a:t>
            </a: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Dentro un fienile si sta svolgendo il pranzo nuziale di una coppia di contadini. </a:t>
            </a:r>
          </a:p>
        </p:txBody>
      </p:sp>
      <p:pic>
        <p:nvPicPr>
          <p:cNvPr id="4098" name="Picture 2" descr="Pieter Bruegel: Banchetto nuziale">
            <a:extLst>
              <a:ext uri="{FF2B5EF4-FFF2-40B4-BE49-F238E27FC236}">
                <a16:creationId xmlns:a16="http://schemas.microsoft.com/office/drawing/2014/main" id="{EF9EB873-D721-4746-B7E4-13FC0582F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6" y="1130618"/>
            <a:ext cx="72390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54904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C4D4CF-F383-40D7-AF04-CD4A7A0DA305}"/>
              </a:ext>
            </a:extLst>
          </p:cNvPr>
          <p:cNvSpPr txBox="1">
            <a:spLocks/>
          </p:cNvSpPr>
          <p:nvPr/>
        </p:nvSpPr>
        <p:spPr>
          <a:xfrm>
            <a:off x="3180920" y="236079"/>
            <a:ext cx="6335485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 err="1">
                <a:latin typeface="Aharoni" pitchFamily="2" charset="-79"/>
                <a:cs typeface="Aharoni" pitchFamily="2" charset="-79"/>
              </a:rPr>
              <a:t>DESCRiZIONE</a:t>
            </a:r>
            <a:r>
              <a:rPr lang="it-IT" sz="4400" u="sng" dirty="0">
                <a:latin typeface="Aharoni" pitchFamily="2" charset="-79"/>
                <a:cs typeface="Aharoni" pitchFamily="2" charset="-79"/>
              </a:rPr>
              <a:t> DEL SOGGETTO</a:t>
            </a:r>
            <a:endParaRPr lang="it-IT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2C115708-1C80-4245-827F-8846D5F9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1684" y="998082"/>
            <a:ext cx="3562015" cy="4771782"/>
          </a:xfrm>
        </p:spPr>
        <p:txBody>
          <a:bodyPr>
            <a:normAutofit/>
          </a:bodyPr>
          <a:lstStyle/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L’attenzione dello spettatore si concentra sul rudimentale vassoio in primo piano che è sorretto da due portantini, mentre un terzo distribuisce i piatti, ricolmi di polenta di grano saraceno e minestra di cereali. Sempre in primo piano, sulla sinistra, seduta per terra, una bambina si lecca le dita.</a:t>
            </a:r>
            <a:endParaRPr lang="it-IT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2" name="Picture 2" descr="Pieter Bruegel: Banchetto nuziale">
            <a:extLst>
              <a:ext uri="{FF2B5EF4-FFF2-40B4-BE49-F238E27FC236}">
                <a16:creationId xmlns:a16="http://schemas.microsoft.com/office/drawing/2014/main" id="{BC927C68-D2C2-43B1-84D6-A56A4AA40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" y="1084898"/>
            <a:ext cx="72390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4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C4D4CF-F383-40D7-AF04-CD4A7A0DA305}"/>
              </a:ext>
            </a:extLst>
          </p:cNvPr>
          <p:cNvSpPr txBox="1">
            <a:spLocks/>
          </p:cNvSpPr>
          <p:nvPr/>
        </p:nvSpPr>
        <p:spPr>
          <a:xfrm>
            <a:off x="3180920" y="236079"/>
            <a:ext cx="6335485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 err="1">
                <a:latin typeface="Aharoni" pitchFamily="2" charset="-79"/>
                <a:cs typeface="Aharoni" pitchFamily="2" charset="-79"/>
              </a:rPr>
              <a:t>DESCRiZIONE</a:t>
            </a:r>
            <a:r>
              <a:rPr lang="it-IT" sz="4400" u="sng" dirty="0">
                <a:latin typeface="Aharoni" pitchFamily="2" charset="-79"/>
                <a:cs typeface="Aharoni" pitchFamily="2" charset="-79"/>
              </a:rPr>
              <a:t> DEL SOGGETTO</a:t>
            </a:r>
            <a:endParaRPr lang="it-IT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2C115708-1C80-4245-827F-8846D5F9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1684" y="924929"/>
            <a:ext cx="3562015" cy="5393576"/>
          </a:xfrm>
        </p:spPr>
        <p:txBody>
          <a:bodyPr>
            <a:normAutofit/>
          </a:bodyPr>
          <a:lstStyle/>
          <a:p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Protagonista del dipinto è la gioia degli invitati, sulla cui frenesia si concentra Pieter, a dimostrazione di quanto il cibo sia protagonista immancabile di ogni festa che si rispetti. La sposa ha la corona in testa ed è seduta davanti ad un</a:t>
            </a:r>
            <a:r>
              <a:rPr lang="it-IT" dirty="0"/>
              <a:t> </a:t>
            </a:r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drappeggio verdastro appeso al muro dal quale pende la ciotola della fertilità e sul muro ci sono fasci di spighe incrociate e beneauguranti.</a:t>
            </a:r>
          </a:p>
          <a:p>
            <a:endParaRPr lang="it-IT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1028" name="Picture 4" descr="Pieter Bruegel: Banchetto nuziale">
            <a:extLst>
              <a:ext uri="{FF2B5EF4-FFF2-40B4-BE49-F238E27FC236}">
                <a16:creationId xmlns:a16="http://schemas.microsoft.com/office/drawing/2014/main" id="{F82E0A09-D635-4422-9C63-671272472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28" y="1062089"/>
            <a:ext cx="72390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5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B4C4D4CF-F383-40D7-AF04-CD4A7A0DA305}"/>
              </a:ext>
            </a:extLst>
          </p:cNvPr>
          <p:cNvSpPr txBox="1">
            <a:spLocks/>
          </p:cNvSpPr>
          <p:nvPr/>
        </p:nvSpPr>
        <p:spPr>
          <a:xfrm>
            <a:off x="3180920" y="236079"/>
            <a:ext cx="6335485" cy="762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400" u="sng" dirty="0" err="1">
                <a:latin typeface="Aharoni" pitchFamily="2" charset="-79"/>
                <a:cs typeface="Aharoni" pitchFamily="2" charset="-79"/>
              </a:rPr>
              <a:t>DESCRiZIONE</a:t>
            </a:r>
            <a:r>
              <a:rPr lang="it-IT" sz="4400" u="sng" dirty="0">
                <a:latin typeface="Aharoni" pitchFamily="2" charset="-79"/>
                <a:cs typeface="Aharoni" pitchFamily="2" charset="-79"/>
              </a:rPr>
              <a:t> DEL SOGGETTO</a:t>
            </a:r>
            <a:endParaRPr lang="it-IT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2C115708-1C80-4245-827F-8846D5F9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1684" y="924929"/>
            <a:ext cx="3562015" cy="5114042"/>
          </a:xfrm>
        </p:spPr>
        <p:txBody>
          <a:bodyPr>
            <a:normAutofit/>
          </a:bodyPr>
          <a:lstStyle/>
          <a:p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Alla sinistra della sposa siedono i genitori, un frate e il signorotto del paese, l’unico in abiti eleganti. Lo sposo è probabilmente il mescitore che versa la birra, forse </a:t>
            </a:r>
            <a:r>
              <a:rPr lang="it-IT" sz="1900" b="1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lambic</a:t>
            </a:r>
            <a:r>
              <a:rPr lang="it-IT" sz="19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 </a:t>
            </a:r>
            <a:r>
              <a:rPr lang="it-IT" sz="19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acidula bevanda di fermentazione naturale che ancora oggi si produce soprattutto in Belgio. La tradizione del tempo voleva infatti che lo sposo servisse ai tavoli</a:t>
            </a:r>
            <a:endParaRPr lang="it-IT" sz="19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2050" name="Picture 2" descr="Pieter Bruegel: Banchetto nuziale">
            <a:extLst>
              <a:ext uri="{FF2B5EF4-FFF2-40B4-BE49-F238E27FC236}">
                <a16:creationId xmlns:a16="http://schemas.microsoft.com/office/drawing/2014/main" id="{54275579-3E19-435B-A260-4A96ECD00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2" y="1076446"/>
            <a:ext cx="72390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81136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8ECEA-B770-47A7-B5B5-5C2B58239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237744"/>
            <a:ext cx="11686032" cy="74683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Ma come mangiavano alla fine del Rinascimento?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B2C902-D15B-4294-A7A1-A18E1585B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36" y="1059688"/>
            <a:ext cx="11292840" cy="4243832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Rispetto alle ricchissime tavole rinascimentali, per i poveri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situazione alimentare era piuttosto diversa: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poveri vivevano letteralmente dei “frutti della terra”.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Alla loro tavola si trovava: grano, orzo, segale, avena, miglio…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 i ricchi potevano avere i propri piatti e bicchieri.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classi inferiori di solito condividevano i piatti in coppie.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persone usavano come  piatto dei "pezzi" di pane azzimo (non lievitato)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volte ciò che rimaneva di questi "piatti" veniva dato ai poveri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ai cani ma più spesso veniva mangiato dallo stesso commensale.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maggior parte del cibo veniva mangiata con le dita,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sebbene alcuni usassero anche i loro coltelli. </a:t>
            </a:r>
            <a:b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cibo era preso dal piatto di portata, messo sul pane e poi mangiato.</a:t>
            </a:r>
          </a:p>
        </p:txBody>
      </p:sp>
    </p:spTree>
    <p:extLst>
      <p:ext uri="{BB962C8B-B14F-4D97-AF65-F5344CB8AC3E}">
        <p14:creationId xmlns:p14="http://schemas.microsoft.com/office/powerpoint/2010/main" val="2462939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8ECEA-B770-47A7-B5B5-5C2B58239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237744"/>
            <a:ext cx="11686032" cy="74683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E cosa mangiavano alla fine del Rinascimento?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B2C902-D15B-4294-A7A1-A18E1585B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" y="984580"/>
            <a:ext cx="11551920" cy="4289552"/>
          </a:xfrm>
        </p:spPr>
        <p:txBody>
          <a:bodyPr>
            <a:noAutofit/>
          </a:bodyPr>
          <a:lstStyle/>
          <a:p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cereali raccolti venivano cotti a lungo nei paioli di rame in una specie di polenta grigiastra e quasi priva di sapori;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spezie infatti, come d’altra parte anche lo zucchero, erano carissime e il sale un bene prezioso e molto caro.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povero poteva aggiungere solo qualche erba aromatica spontanea come la salvia, il timo alle zuppe di legumi: </a:t>
            </a:r>
          </a:p>
          <a:p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ceci, fave e castagne d’inverno, insieme a latte e cacio, lardo e qualche volta uova.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Difficilmente un povero si poteva permettere un pesce o un pezzo di lepre,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perché non poteva cacciare o pescare nei possedimenti del signore senza il suo consenso.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L'alimento principale del pasto contadino era il pane: scuro, ricco di fibre, impastato con farine diverse.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pane dei poveri era però quasi sempre raffermo perché veniva preparato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 poche volte al mese ed era simile a focacce azzime;  era confezionato con cereali poveri, 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fave, ghiande, crusca e nei periodi di gravissima carestia anche con la segatura!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anni di magra era vietato utilizzare la farina per fare la pasta perché destinata alla panificazione.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i poveri il pasto tipo consisteva in pane nero, brodo, forse formaggio e una scodella di latte cagliato.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contadini mangiavano soprattutto polente, zuppe, focacce, pane di legumi e di segale.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Molto diffusi anche i legumi secchi e le castagne, mentre la frutta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era considerata parte integrante dell’alimentazione, ma piuttosto una golosità.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Ovviamente, vi era un gran consumo di ortaggi, come cavoli e rape coltivabili ovunque e reperibili per un lungo arco di mesi.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carne e i prodotti caseari conobbero un aumento di consumi,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conseguenza della diffusione dell’allevamento bovino e ovino;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primo, favorito a partire dal Quattrocento, dall’introduzione di nuove razze                                                                                                       e dall’applicazione di nuovi sistemi di irrigazione dei prati,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secondo legato allo sviluppo delle manifatture laniere. 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Mantenere mandrie di animali era molto più facile e meno costoso rispetto ai lavori di coltivazione</a:t>
            </a:r>
            <a:b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cui, spesso, i contadini convertivano le coltivazioni in terreno da pascolo.</a:t>
            </a:r>
          </a:p>
        </p:txBody>
      </p:sp>
    </p:spTree>
    <p:extLst>
      <p:ext uri="{BB962C8B-B14F-4D97-AF65-F5344CB8AC3E}">
        <p14:creationId xmlns:p14="http://schemas.microsoft.com/office/powerpoint/2010/main" val="3678238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273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Aharoni</vt:lpstr>
      <vt:lpstr>Arial</vt:lpstr>
      <vt:lpstr>Candara</vt:lpstr>
      <vt:lpstr>Harlow Solid Italic</vt:lpstr>
      <vt:lpstr>Incised901 NdIt BT</vt:lpstr>
      <vt:lpstr>Rockwell Extra Bold</vt:lpstr>
      <vt:lpstr>Symbol</vt:lpstr>
      <vt:lpstr>Verdana</vt:lpstr>
      <vt:lpstr>Onde</vt:lpstr>
      <vt:lpstr>L’arte in cucina</vt:lpstr>
      <vt:lpstr>Ricetta ispirata al dipinto «Nozze contadine»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 come mangiavano alla fine del Rinascimento?</vt:lpstr>
      <vt:lpstr>E cosa mangiavano alla fine del Rinascimento?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LIVE-IN</dc:title>
  <dc:creator>Cristiano Miloso</dc:creator>
  <cp:lastModifiedBy>Cristiano Miloso</cp:lastModifiedBy>
  <cp:revision>56</cp:revision>
  <dcterms:created xsi:type="dcterms:W3CDTF">2019-01-13T21:05:51Z</dcterms:created>
  <dcterms:modified xsi:type="dcterms:W3CDTF">2019-02-23T11:20:54Z</dcterms:modified>
</cp:coreProperties>
</file>